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3"/>
  </p:notesMasterIdLst>
  <p:sldIdLst>
    <p:sldId id="256" r:id="rId2"/>
    <p:sldId id="257" r:id="rId3"/>
    <p:sldId id="258" r:id="rId4"/>
    <p:sldId id="259" r:id="rId5"/>
    <p:sldId id="260" r:id="rId6"/>
    <p:sldId id="262" r:id="rId7"/>
    <p:sldId id="266" r:id="rId8"/>
    <p:sldId id="261" r:id="rId9"/>
    <p:sldId id="263" r:id="rId10"/>
    <p:sldId id="264" r:id="rId11"/>
    <p:sldId id="265" r:id="rId12"/>
    <p:sldId id="267" r:id="rId13"/>
    <p:sldId id="269" r:id="rId14"/>
    <p:sldId id="270" r:id="rId15"/>
    <p:sldId id="271" r:id="rId16"/>
    <p:sldId id="272" r:id="rId17"/>
    <p:sldId id="273" r:id="rId18"/>
    <p:sldId id="274" r:id="rId19"/>
    <p:sldId id="275" r:id="rId20"/>
    <p:sldId id="276" r:id="rId21"/>
    <p:sldId id="277" r:id="rId22"/>
    <p:sldId id="278" r:id="rId23"/>
    <p:sldId id="268" r:id="rId24"/>
    <p:sldId id="279" r:id="rId25"/>
    <p:sldId id="280" r:id="rId26"/>
    <p:sldId id="281" r:id="rId27"/>
    <p:sldId id="282" r:id="rId28"/>
    <p:sldId id="283" r:id="rId29"/>
    <p:sldId id="284" r:id="rId30"/>
    <p:sldId id="286" r:id="rId31"/>
    <p:sldId id="287"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75816" autoAdjust="0"/>
  </p:normalViewPr>
  <p:slideViewPr>
    <p:cSldViewPr snapToGrid="0">
      <p:cViewPr varScale="1">
        <p:scale>
          <a:sx n="65" d="100"/>
          <a:sy n="65" d="100"/>
        </p:scale>
        <p:origin x="960" y="6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5D586B-1E60-496F-8759-17D28DD59838}"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C091C6F5-C530-4705-B47A-00E07E17EF7A}">
      <dgm:prSet custT="1"/>
      <dgm:spPr/>
      <dgm:t>
        <a:bodyPr/>
        <a:lstStyle/>
        <a:p>
          <a:r>
            <a:rPr lang="en-US" sz="2500" dirty="0"/>
            <a:t>Conceptual Data Model</a:t>
          </a:r>
        </a:p>
        <a:p>
          <a:r>
            <a:rPr lang="en-US" sz="1800" dirty="0"/>
            <a:t>Specifications about the data used to create requirements from the Stakeholders and are INDEPENDENT of any specific application</a:t>
          </a:r>
        </a:p>
      </dgm:t>
    </dgm:pt>
    <dgm:pt modelId="{D9771EC3-836D-4115-B5FD-1177BA98D245}" type="parTrans" cxnId="{8A2346F5-826E-4F30-B126-D9BD968FB4DD}">
      <dgm:prSet/>
      <dgm:spPr/>
      <dgm:t>
        <a:bodyPr/>
        <a:lstStyle/>
        <a:p>
          <a:endParaRPr lang="en-US"/>
        </a:p>
      </dgm:t>
    </dgm:pt>
    <dgm:pt modelId="{5C8BE7B9-DEBB-4203-88BF-ACEA72E2A11A}" type="sibTrans" cxnId="{8A2346F5-826E-4F30-B126-D9BD968FB4DD}">
      <dgm:prSet/>
      <dgm:spPr/>
      <dgm:t>
        <a:bodyPr/>
        <a:lstStyle/>
        <a:p>
          <a:endParaRPr lang="en-US"/>
        </a:p>
      </dgm:t>
    </dgm:pt>
    <dgm:pt modelId="{896F58FC-BF1E-4EC7-9D63-81185331F464}">
      <dgm:prSet custT="1"/>
      <dgm:spPr/>
      <dgm:t>
        <a:bodyPr/>
        <a:lstStyle/>
        <a:p>
          <a:r>
            <a:rPr lang="en-US" sz="2700" kern="1200" dirty="0"/>
            <a:t>Logical Data Model</a:t>
          </a:r>
        </a:p>
        <a:p>
          <a:r>
            <a:rPr lang="en-US" sz="1800" kern="1200" dirty="0">
              <a:solidFill>
                <a:prstClr val="white"/>
              </a:solidFill>
              <a:latin typeface="Rockwell" panose="02060603020205020403"/>
              <a:ea typeface="+mn-ea"/>
              <a:cs typeface="+mn-cs"/>
            </a:rPr>
            <a:t>Then you document structures of the data that can be implemented in databases</a:t>
          </a:r>
        </a:p>
      </dgm:t>
    </dgm:pt>
    <dgm:pt modelId="{B30AD6A3-5E10-4E4A-8A0A-7541B32F6AF1}" type="parTrans" cxnId="{96F5E4DC-6E46-4360-B405-9FA8329D9D51}">
      <dgm:prSet/>
      <dgm:spPr/>
      <dgm:t>
        <a:bodyPr/>
        <a:lstStyle/>
        <a:p>
          <a:endParaRPr lang="en-US"/>
        </a:p>
      </dgm:t>
    </dgm:pt>
    <dgm:pt modelId="{5AF79F30-37FC-45E5-8914-B360C479575E}" type="sibTrans" cxnId="{96F5E4DC-6E46-4360-B405-9FA8329D9D51}">
      <dgm:prSet/>
      <dgm:spPr/>
      <dgm:t>
        <a:bodyPr/>
        <a:lstStyle/>
        <a:p>
          <a:endParaRPr lang="en-US"/>
        </a:p>
      </dgm:t>
    </dgm:pt>
    <dgm:pt modelId="{7671A8AA-510D-46E1-8D91-BAE2673F9C7E}">
      <dgm:prSet custT="1"/>
      <dgm:spPr/>
      <dgm:t>
        <a:bodyPr/>
        <a:lstStyle/>
        <a:p>
          <a:pPr marL="0" lvl="0" algn="ctr" defTabSz="1111250">
            <a:lnSpc>
              <a:spcPct val="90000"/>
            </a:lnSpc>
            <a:spcBef>
              <a:spcPct val="0"/>
            </a:spcBef>
            <a:spcAft>
              <a:spcPct val="35000"/>
            </a:spcAft>
            <a:buNone/>
          </a:pPr>
          <a:r>
            <a:rPr lang="en-US" sz="2500" kern="1200" dirty="0"/>
            <a:t>Physical Data Model</a:t>
          </a:r>
        </a:p>
        <a:p>
          <a:pPr marL="0" lvl="0" algn="ctr" defTabSz="1200150">
            <a:lnSpc>
              <a:spcPct val="90000"/>
            </a:lnSpc>
            <a:spcBef>
              <a:spcPct val="0"/>
            </a:spcBef>
            <a:spcAft>
              <a:spcPct val="35000"/>
            </a:spcAft>
            <a:buNone/>
          </a:pPr>
          <a:r>
            <a:rPr lang="en-US" sz="1800" kern="1200" dirty="0">
              <a:solidFill>
                <a:prstClr val="white"/>
              </a:solidFill>
              <a:latin typeface="Rockwell" panose="02060603020205020403"/>
              <a:ea typeface="+mn-ea"/>
              <a:cs typeface="+mn-cs"/>
            </a:rPr>
            <a:t>Organizes the data into tables, and accounts for access, performance and storage details</a:t>
          </a:r>
        </a:p>
      </dgm:t>
    </dgm:pt>
    <dgm:pt modelId="{C53E1B8C-660A-473D-AA4D-2CB105481311}" type="parTrans" cxnId="{62CE5257-1005-4C03-B98E-599D99FD21C2}">
      <dgm:prSet/>
      <dgm:spPr/>
      <dgm:t>
        <a:bodyPr/>
        <a:lstStyle/>
        <a:p>
          <a:endParaRPr lang="en-US"/>
        </a:p>
      </dgm:t>
    </dgm:pt>
    <dgm:pt modelId="{30B1AC46-2DED-4497-B5D2-91B4912A8F94}" type="sibTrans" cxnId="{62CE5257-1005-4C03-B98E-599D99FD21C2}">
      <dgm:prSet/>
      <dgm:spPr/>
      <dgm:t>
        <a:bodyPr/>
        <a:lstStyle/>
        <a:p>
          <a:endParaRPr lang="en-US"/>
        </a:p>
      </dgm:t>
    </dgm:pt>
    <dgm:pt modelId="{A0B3DCCE-8C65-4598-B9DF-BBB0C4CE610D}" type="pres">
      <dgm:prSet presAssocID="{6C5D586B-1E60-496F-8759-17D28DD59838}" presName="CompostProcess" presStyleCnt="0">
        <dgm:presLayoutVars>
          <dgm:dir/>
          <dgm:resizeHandles val="exact"/>
        </dgm:presLayoutVars>
      </dgm:prSet>
      <dgm:spPr/>
    </dgm:pt>
    <dgm:pt modelId="{58D710C2-875C-4B9A-90F7-831883399E2B}" type="pres">
      <dgm:prSet presAssocID="{6C5D586B-1E60-496F-8759-17D28DD59838}" presName="arrow" presStyleLbl="bgShp" presStyleIdx="0" presStyleCnt="1"/>
      <dgm:spPr/>
    </dgm:pt>
    <dgm:pt modelId="{C7A97324-A8C5-4F2C-8932-65AC191D972E}" type="pres">
      <dgm:prSet presAssocID="{6C5D586B-1E60-496F-8759-17D28DD59838}" presName="linearProcess" presStyleCnt="0"/>
      <dgm:spPr/>
    </dgm:pt>
    <dgm:pt modelId="{F41B3D6E-EB63-4EF4-9409-A15383A4EE63}" type="pres">
      <dgm:prSet presAssocID="{C091C6F5-C530-4705-B47A-00E07E17EF7A}" presName="textNode" presStyleLbl="node1" presStyleIdx="0" presStyleCnt="3">
        <dgm:presLayoutVars>
          <dgm:bulletEnabled val="1"/>
        </dgm:presLayoutVars>
      </dgm:prSet>
      <dgm:spPr/>
    </dgm:pt>
    <dgm:pt modelId="{9670FF6E-412A-4B7F-AD57-AEF3F426AB8A}" type="pres">
      <dgm:prSet presAssocID="{5C8BE7B9-DEBB-4203-88BF-ACEA72E2A11A}" presName="sibTrans" presStyleCnt="0"/>
      <dgm:spPr/>
    </dgm:pt>
    <dgm:pt modelId="{9FDD04D4-4F14-4C99-9ABF-62350A5DCFEF}" type="pres">
      <dgm:prSet presAssocID="{896F58FC-BF1E-4EC7-9D63-81185331F464}" presName="textNode" presStyleLbl="node1" presStyleIdx="1" presStyleCnt="3">
        <dgm:presLayoutVars>
          <dgm:bulletEnabled val="1"/>
        </dgm:presLayoutVars>
      </dgm:prSet>
      <dgm:spPr/>
    </dgm:pt>
    <dgm:pt modelId="{3ACBCDB5-9E31-4685-8BAC-2FC42EC1311F}" type="pres">
      <dgm:prSet presAssocID="{5AF79F30-37FC-45E5-8914-B360C479575E}" presName="sibTrans" presStyleCnt="0"/>
      <dgm:spPr/>
    </dgm:pt>
    <dgm:pt modelId="{9061A8F0-23B9-42A1-9AD1-3D9ED34EEB42}" type="pres">
      <dgm:prSet presAssocID="{7671A8AA-510D-46E1-8D91-BAE2673F9C7E}" presName="textNode" presStyleLbl="node1" presStyleIdx="2" presStyleCnt="3">
        <dgm:presLayoutVars>
          <dgm:bulletEnabled val="1"/>
        </dgm:presLayoutVars>
      </dgm:prSet>
      <dgm:spPr/>
    </dgm:pt>
  </dgm:ptLst>
  <dgm:cxnLst>
    <dgm:cxn modelId="{F3DC7C0F-171E-4E51-A69D-A1472C4BAA66}" type="presOf" srcId="{896F58FC-BF1E-4EC7-9D63-81185331F464}" destId="{9FDD04D4-4F14-4C99-9ABF-62350A5DCFEF}" srcOrd="0" destOrd="0" presId="urn:microsoft.com/office/officeart/2005/8/layout/hProcess9"/>
    <dgm:cxn modelId="{AB2B532C-D721-43D6-842B-E8EC4607B230}" type="presOf" srcId="{6C5D586B-1E60-496F-8759-17D28DD59838}" destId="{A0B3DCCE-8C65-4598-B9DF-BBB0C4CE610D}" srcOrd="0" destOrd="0" presId="urn:microsoft.com/office/officeart/2005/8/layout/hProcess9"/>
    <dgm:cxn modelId="{8A334D2F-2913-4D32-A7F3-D179BD3C4D58}" type="presOf" srcId="{7671A8AA-510D-46E1-8D91-BAE2673F9C7E}" destId="{9061A8F0-23B9-42A1-9AD1-3D9ED34EEB42}" srcOrd="0" destOrd="0" presId="urn:microsoft.com/office/officeart/2005/8/layout/hProcess9"/>
    <dgm:cxn modelId="{DE1D9765-88CF-4F69-9490-CA5BA0A6D477}" type="presOf" srcId="{C091C6F5-C530-4705-B47A-00E07E17EF7A}" destId="{F41B3D6E-EB63-4EF4-9409-A15383A4EE63}" srcOrd="0" destOrd="0" presId="urn:microsoft.com/office/officeart/2005/8/layout/hProcess9"/>
    <dgm:cxn modelId="{62CE5257-1005-4C03-B98E-599D99FD21C2}" srcId="{6C5D586B-1E60-496F-8759-17D28DD59838}" destId="{7671A8AA-510D-46E1-8D91-BAE2673F9C7E}" srcOrd="2" destOrd="0" parTransId="{C53E1B8C-660A-473D-AA4D-2CB105481311}" sibTransId="{30B1AC46-2DED-4497-B5D2-91B4912A8F94}"/>
    <dgm:cxn modelId="{96F5E4DC-6E46-4360-B405-9FA8329D9D51}" srcId="{6C5D586B-1E60-496F-8759-17D28DD59838}" destId="{896F58FC-BF1E-4EC7-9D63-81185331F464}" srcOrd="1" destOrd="0" parTransId="{B30AD6A3-5E10-4E4A-8A0A-7541B32F6AF1}" sibTransId="{5AF79F30-37FC-45E5-8914-B360C479575E}"/>
    <dgm:cxn modelId="{8A2346F5-826E-4F30-B126-D9BD968FB4DD}" srcId="{6C5D586B-1E60-496F-8759-17D28DD59838}" destId="{C091C6F5-C530-4705-B47A-00E07E17EF7A}" srcOrd="0" destOrd="0" parTransId="{D9771EC3-836D-4115-B5FD-1177BA98D245}" sibTransId="{5C8BE7B9-DEBB-4203-88BF-ACEA72E2A11A}"/>
    <dgm:cxn modelId="{EEB0966D-DED0-4F77-B693-C5A740DF3CE1}" type="presParOf" srcId="{A0B3DCCE-8C65-4598-B9DF-BBB0C4CE610D}" destId="{58D710C2-875C-4B9A-90F7-831883399E2B}" srcOrd="0" destOrd="0" presId="urn:microsoft.com/office/officeart/2005/8/layout/hProcess9"/>
    <dgm:cxn modelId="{1CD339B3-CC16-4EA3-8F81-9E03569960DD}" type="presParOf" srcId="{A0B3DCCE-8C65-4598-B9DF-BBB0C4CE610D}" destId="{C7A97324-A8C5-4F2C-8932-65AC191D972E}" srcOrd="1" destOrd="0" presId="urn:microsoft.com/office/officeart/2005/8/layout/hProcess9"/>
    <dgm:cxn modelId="{50648EF1-9879-4B1E-A716-30A121339A91}" type="presParOf" srcId="{C7A97324-A8C5-4F2C-8932-65AC191D972E}" destId="{F41B3D6E-EB63-4EF4-9409-A15383A4EE63}" srcOrd="0" destOrd="0" presId="urn:microsoft.com/office/officeart/2005/8/layout/hProcess9"/>
    <dgm:cxn modelId="{CDEA1F69-6F00-48E0-B8EF-C7539767972C}" type="presParOf" srcId="{C7A97324-A8C5-4F2C-8932-65AC191D972E}" destId="{9670FF6E-412A-4B7F-AD57-AEF3F426AB8A}" srcOrd="1" destOrd="0" presId="urn:microsoft.com/office/officeart/2005/8/layout/hProcess9"/>
    <dgm:cxn modelId="{A9D46B9C-C1FF-4EB0-ADFF-8EFE4ECBDB8E}" type="presParOf" srcId="{C7A97324-A8C5-4F2C-8932-65AC191D972E}" destId="{9FDD04D4-4F14-4C99-9ABF-62350A5DCFEF}" srcOrd="2" destOrd="0" presId="urn:microsoft.com/office/officeart/2005/8/layout/hProcess9"/>
    <dgm:cxn modelId="{6495EEF3-201E-4A3A-9253-386D01148041}" type="presParOf" srcId="{C7A97324-A8C5-4F2C-8932-65AC191D972E}" destId="{3ACBCDB5-9E31-4685-8BAC-2FC42EC1311F}" srcOrd="3" destOrd="0" presId="urn:microsoft.com/office/officeart/2005/8/layout/hProcess9"/>
    <dgm:cxn modelId="{9E6FCFE2-935A-4EBE-99D5-6C76AF21B98F}" type="presParOf" srcId="{C7A97324-A8C5-4F2C-8932-65AC191D972E}" destId="{9061A8F0-23B9-42A1-9AD1-3D9ED34EEB42}"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D710C2-875C-4B9A-90F7-831883399E2B}">
      <dsp:nvSpPr>
        <dsp:cNvPr id="0" name=""/>
        <dsp:cNvSpPr/>
      </dsp:nvSpPr>
      <dsp:spPr>
        <a:xfrm>
          <a:off x="822959" y="0"/>
          <a:ext cx="9326880" cy="61642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1B3D6E-EB63-4EF4-9409-A15383A4EE63}">
      <dsp:nvSpPr>
        <dsp:cNvPr id="0" name=""/>
        <dsp:cNvSpPr/>
      </dsp:nvSpPr>
      <dsp:spPr>
        <a:xfrm>
          <a:off x="5357" y="1849278"/>
          <a:ext cx="3311128" cy="2465705"/>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Conceptual Data Model</a:t>
          </a:r>
        </a:p>
        <a:p>
          <a:pPr marL="0" lvl="0" indent="0" algn="ctr" defTabSz="1111250">
            <a:lnSpc>
              <a:spcPct val="90000"/>
            </a:lnSpc>
            <a:spcBef>
              <a:spcPct val="0"/>
            </a:spcBef>
            <a:spcAft>
              <a:spcPct val="35000"/>
            </a:spcAft>
            <a:buNone/>
          </a:pPr>
          <a:r>
            <a:rPr lang="en-US" sz="1800" kern="1200" dirty="0"/>
            <a:t>Specifications about the data used to create requirements from the Stakeholders and are INDEPENDENT of any specific application</a:t>
          </a:r>
        </a:p>
      </dsp:txBody>
      <dsp:txXfrm>
        <a:off x="125723" y="1969644"/>
        <a:ext cx="3070396" cy="2224973"/>
      </dsp:txXfrm>
    </dsp:sp>
    <dsp:sp modelId="{9FDD04D4-4F14-4C99-9ABF-62350A5DCFEF}">
      <dsp:nvSpPr>
        <dsp:cNvPr id="0" name=""/>
        <dsp:cNvSpPr/>
      </dsp:nvSpPr>
      <dsp:spPr>
        <a:xfrm>
          <a:off x="3830835" y="1849278"/>
          <a:ext cx="3311128" cy="2465705"/>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Logical Data Model</a:t>
          </a:r>
        </a:p>
        <a:p>
          <a:pPr marL="0" lvl="0" indent="0" algn="ctr" defTabSz="1200150">
            <a:lnSpc>
              <a:spcPct val="90000"/>
            </a:lnSpc>
            <a:spcBef>
              <a:spcPct val="0"/>
            </a:spcBef>
            <a:spcAft>
              <a:spcPct val="35000"/>
            </a:spcAft>
            <a:buNone/>
          </a:pPr>
          <a:r>
            <a:rPr lang="en-US" sz="1800" kern="1200" dirty="0">
              <a:solidFill>
                <a:prstClr val="white"/>
              </a:solidFill>
              <a:latin typeface="Rockwell" panose="02060603020205020403"/>
              <a:ea typeface="+mn-ea"/>
              <a:cs typeface="+mn-cs"/>
            </a:rPr>
            <a:t>Then you document structures of the data that can be implemented in databases</a:t>
          </a:r>
        </a:p>
      </dsp:txBody>
      <dsp:txXfrm>
        <a:off x="3951201" y="1969644"/>
        <a:ext cx="3070396" cy="2224973"/>
      </dsp:txXfrm>
    </dsp:sp>
    <dsp:sp modelId="{9061A8F0-23B9-42A1-9AD1-3D9ED34EEB42}">
      <dsp:nvSpPr>
        <dsp:cNvPr id="0" name=""/>
        <dsp:cNvSpPr/>
      </dsp:nvSpPr>
      <dsp:spPr>
        <a:xfrm>
          <a:off x="7656314" y="1849278"/>
          <a:ext cx="3311128" cy="2465705"/>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Physical Data Model</a:t>
          </a:r>
        </a:p>
        <a:p>
          <a:pPr marL="0" lvl="0" indent="0" algn="ctr" defTabSz="1200150">
            <a:lnSpc>
              <a:spcPct val="90000"/>
            </a:lnSpc>
            <a:spcBef>
              <a:spcPct val="0"/>
            </a:spcBef>
            <a:spcAft>
              <a:spcPct val="35000"/>
            </a:spcAft>
            <a:buNone/>
          </a:pPr>
          <a:r>
            <a:rPr lang="en-US" sz="1800" kern="1200" dirty="0">
              <a:solidFill>
                <a:prstClr val="white"/>
              </a:solidFill>
              <a:latin typeface="Rockwell" panose="02060603020205020403"/>
              <a:ea typeface="+mn-ea"/>
              <a:cs typeface="+mn-cs"/>
            </a:rPr>
            <a:t>Organizes the data into tables, and accounts for access, performance and storage details</a:t>
          </a:r>
        </a:p>
      </dsp:txBody>
      <dsp:txXfrm>
        <a:off x="7776680" y="1969644"/>
        <a:ext cx="3070396" cy="222497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8EDE66-7299-4EBC-A433-267EA9DE2A33}" type="datetimeFigureOut">
              <a:rPr lang="en-US" smtClean="0"/>
              <a:t>10/11/2017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B355AF-BD6B-4FEF-9FBD-065EC091D25C}" type="slidenum">
              <a:rPr lang="en-US" smtClean="0"/>
              <a:t>‹#›</a:t>
            </a:fld>
            <a:endParaRPr lang="en-US"/>
          </a:p>
        </p:txBody>
      </p:sp>
    </p:spTree>
    <p:extLst>
      <p:ext uri="{BB962C8B-B14F-4D97-AF65-F5344CB8AC3E}">
        <p14:creationId xmlns:p14="http://schemas.microsoft.com/office/powerpoint/2010/main" val="114978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bridging-the-gap.com/data-dictionary/"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bridging-the-gap.com/data-dictionary/"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Which one are you? Data Modeler, Business Stakeholder, and/or potential users?</a:t>
            </a:r>
          </a:p>
        </p:txBody>
      </p:sp>
      <p:sp>
        <p:nvSpPr>
          <p:cNvPr id="4" name="Slide Number Placeholder 3"/>
          <p:cNvSpPr>
            <a:spLocks noGrp="1"/>
          </p:cNvSpPr>
          <p:nvPr>
            <p:ph type="sldNum" sz="quarter" idx="10"/>
          </p:nvPr>
        </p:nvSpPr>
        <p:spPr/>
        <p:txBody>
          <a:bodyPr/>
          <a:lstStyle/>
          <a:p>
            <a:fld id="{23B355AF-BD6B-4FEF-9FBD-065EC091D25C}" type="slidenum">
              <a:rPr lang="en-US" smtClean="0"/>
              <a:t>4</a:t>
            </a:fld>
            <a:endParaRPr lang="en-US"/>
          </a:p>
        </p:txBody>
      </p:sp>
    </p:spTree>
    <p:extLst>
      <p:ext uri="{BB962C8B-B14F-4D97-AF65-F5344CB8AC3E}">
        <p14:creationId xmlns:p14="http://schemas.microsoft.com/office/powerpoint/2010/main" val="2436706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kern="1200" dirty="0">
                <a:solidFill>
                  <a:schemeClr val="tx1"/>
                </a:solidFill>
                <a:effectLst/>
                <a:latin typeface="+mn-lt"/>
                <a:ea typeface="+mn-ea"/>
                <a:cs typeface="+mn-cs"/>
                <a:hlinkClick r:id="rId3"/>
              </a:rPr>
              <a:t>Data Dictionary</a:t>
            </a:r>
            <a:r>
              <a:rPr lang="en-US" sz="1200" b="0" i="0" kern="1200" dirty="0">
                <a:solidFill>
                  <a:schemeClr val="tx1"/>
                </a:solidFill>
                <a:effectLst/>
                <a:latin typeface="+mn-lt"/>
                <a:ea typeface="+mn-ea"/>
                <a:cs typeface="+mn-cs"/>
              </a:rPr>
              <a:t> – A spreadsheet format that enables you to communicate to business stakeholders clearly and in an organized way, eliminating long lists of fields inside use cases or other requirements document.</a:t>
            </a:r>
          </a:p>
          <a:p>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22</a:t>
            </a:fld>
            <a:endParaRPr lang="en-US"/>
          </a:p>
        </p:txBody>
      </p:sp>
    </p:spTree>
    <p:extLst>
      <p:ext uri="{BB962C8B-B14F-4D97-AF65-F5344CB8AC3E}">
        <p14:creationId xmlns:p14="http://schemas.microsoft.com/office/powerpoint/2010/main" val="768043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kern="1200" dirty="0">
                <a:solidFill>
                  <a:schemeClr val="tx1"/>
                </a:solidFill>
                <a:effectLst/>
                <a:latin typeface="+mn-lt"/>
                <a:ea typeface="+mn-ea"/>
                <a:cs typeface="+mn-cs"/>
                <a:hlinkClick r:id="rId3"/>
              </a:rPr>
              <a:t>Data Dictionary</a:t>
            </a:r>
            <a:r>
              <a:rPr lang="en-US" sz="1200" b="0" i="0" kern="1200" dirty="0">
                <a:solidFill>
                  <a:schemeClr val="tx1"/>
                </a:solidFill>
                <a:effectLst/>
                <a:latin typeface="+mn-lt"/>
                <a:ea typeface="+mn-ea"/>
                <a:cs typeface="+mn-cs"/>
              </a:rPr>
              <a:t> – A spreadsheet format that enables you to communicate to business stakeholders clearly and in an organized way, eliminating long lists of fields inside use cases or other requirements document.</a:t>
            </a:r>
          </a:p>
          <a:p>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26</a:t>
            </a:fld>
            <a:endParaRPr lang="en-US"/>
          </a:p>
        </p:txBody>
      </p:sp>
    </p:spTree>
    <p:extLst>
      <p:ext uri="{BB962C8B-B14F-4D97-AF65-F5344CB8AC3E}">
        <p14:creationId xmlns:p14="http://schemas.microsoft.com/office/powerpoint/2010/main" val="3801434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a:t>
            </a:r>
            <a:r>
              <a:rPr lang="en-US" sz="1200" b="1" i="0" kern="1200" dirty="0">
                <a:solidFill>
                  <a:schemeClr val="tx1"/>
                </a:solidFill>
                <a:effectLst/>
                <a:latin typeface="+mn-lt"/>
                <a:ea typeface="+mn-ea"/>
                <a:cs typeface="+mn-cs"/>
              </a:rPr>
              <a:t> Data Mapping Specification </a:t>
            </a:r>
            <a:r>
              <a:rPr lang="en-US" sz="1200" b="0" i="0" kern="1200" dirty="0">
                <a:solidFill>
                  <a:schemeClr val="tx1"/>
                </a:solidFill>
                <a:effectLst/>
                <a:latin typeface="+mn-lt"/>
                <a:ea typeface="+mn-ea"/>
                <a:cs typeface="+mn-cs"/>
              </a:rPr>
              <a:t>is a special type of data dictionary that shows how data from one information system maps to data from another information system. </a:t>
            </a:r>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27</a:t>
            </a:fld>
            <a:endParaRPr lang="en-US"/>
          </a:p>
        </p:txBody>
      </p:sp>
    </p:spTree>
    <p:extLst>
      <p:ext uri="{BB962C8B-B14F-4D97-AF65-F5344CB8AC3E}">
        <p14:creationId xmlns:p14="http://schemas.microsoft.com/office/powerpoint/2010/main" val="2372988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Glossary </a:t>
            </a:r>
            <a:r>
              <a:rPr lang="en-US" sz="1200" b="0" i="0" kern="1200" dirty="0">
                <a:solidFill>
                  <a:schemeClr val="tx1"/>
                </a:solidFill>
                <a:effectLst/>
                <a:latin typeface="+mn-lt"/>
                <a:ea typeface="+mn-ea"/>
                <a:cs typeface="+mn-cs"/>
              </a:rPr>
              <a:t>is a deliverable that documents terms that are unique to the business or technical domain. A glossary is used to ensure that all stakeholders (business and technical) understand what is meant by the terminology, acronyms, and phrases used inside an organization.</a:t>
            </a:r>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28</a:t>
            </a:fld>
            <a:endParaRPr lang="en-US"/>
          </a:p>
        </p:txBody>
      </p:sp>
    </p:spTree>
    <p:extLst>
      <p:ext uri="{BB962C8B-B14F-4D97-AF65-F5344CB8AC3E}">
        <p14:creationId xmlns:p14="http://schemas.microsoft.com/office/powerpoint/2010/main" val="1539871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PowerPivot is NOT installed with Excel 2010 and needs to be downloaded as an Add-In.  It comes with Excel 2013.</a:t>
            </a:r>
          </a:p>
        </p:txBody>
      </p:sp>
      <p:sp>
        <p:nvSpPr>
          <p:cNvPr id="4" name="Slide Number Placeholder 3"/>
          <p:cNvSpPr>
            <a:spLocks noGrp="1"/>
          </p:cNvSpPr>
          <p:nvPr>
            <p:ph type="sldNum" sz="quarter" idx="10"/>
          </p:nvPr>
        </p:nvSpPr>
        <p:spPr/>
        <p:txBody>
          <a:bodyPr/>
          <a:lstStyle/>
          <a:p>
            <a:fld id="{23B355AF-BD6B-4FEF-9FBD-065EC091D25C}" type="slidenum">
              <a:rPr lang="en-US" smtClean="0"/>
              <a:t>29</a:t>
            </a:fld>
            <a:endParaRPr lang="en-US"/>
          </a:p>
        </p:txBody>
      </p:sp>
    </p:spTree>
    <p:extLst>
      <p:ext uri="{BB962C8B-B14F-4D97-AF65-F5344CB8AC3E}">
        <p14:creationId xmlns:p14="http://schemas.microsoft.com/office/powerpoint/2010/main" val="3067768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everyone </a:t>
            </a:r>
            <a:r>
              <a:rPr lang="en-US"/>
              <a:t>start Excel.</a:t>
            </a:r>
          </a:p>
        </p:txBody>
      </p:sp>
      <p:sp>
        <p:nvSpPr>
          <p:cNvPr id="4" name="Slide Number Placeholder 3"/>
          <p:cNvSpPr>
            <a:spLocks noGrp="1"/>
          </p:cNvSpPr>
          <p:nvPr>
            <p:ph type="sldNum" sz="quarter" idx="10"/>
          </p:nvPr>
        </p:nvSpPr>
        <p:spPr/>
        <p:txBody>
          <a:bodyPr/>
          <a:lstStyle/>
          <a:p>
            <a:fld id="{23B355AF-BD6B-4FEF-9FBD-065EC091D25C}" type="slidenum">
              <a:rPr lang="en-US" smtClean="0"/>
              <a:t>31</a:t>
            </a:fld>
            <a:endParaRPr lang="en-US"/>
          </a:p>
        </p:txBody>
      </p:sp>
    </p:spTree>
    <p:extLst>
      <p:ext uri="{BB962C8B-B14F-4D97-AF65-F5344CB8AC3E}">
        <p14:creationId xmlns:p14="http://schemas.microsoft.com/office/powerpoint/2010/main" val="1907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you start with a conceptual data model then that is turned into a logical data model and lastly you end up with a physical data model.</a:t>
            </a:r>
          </a:p>
        </p:txBody>
      </p:sp>
      <p:sp>
        <p:nvSpPr>
          <p:cNvPr id="4" name="Slide Number Placeholder 3"/>
          <p:cNvSpPr>
            <a:spLocks noGrp="1"/>
          </p:cNvSpPr>
          <p:nvPr>
            <p:ph type="sldNum" sz="quarter" idx="10"/>
          </p:nvPr>
        </p:nvSpPr>
        <p:spPr/>
        <p:txBody>
          <a:bodyPr/>
          <a:lstStyle/>
          <a:p>
            <a:fld id="{23B355AF-BD6B-4FEF-9FBD-065EC091D25C}" type="slidenum">
              <a:rPr lang="en-US" smtClean="0"/>
              <a:t>5</a:t>
            </a:fld>
            <a:endParaRPr lang="en-US"/>
          </a:p>
        </p:txBody>
      </p:sp>
    </p:spTree>
    <p:extLst>
      <p:ext uri="{BB962C8B-B14F-4D97-AF65-F5344CB8AC3E}">
        <p14:creationId xmlns:p14="http://schemas.microsoft.com/office/powerpoint/2010/main" val="4001087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you progress from requirements to the actual database.</a:t>
            </a:r>
          </a:p>
        </p:txBody>
      </p:sp>
      <p:sp>
        <p:nvSpPr>
          <p:cNvPr id="4" name="Slide Number Placeholder 3"/>
          <p:cNvSpPr>
            <a:spLocks noGrp="1"/>
          </p:cNvSpPr>
          <p:nvPr>
            <p:ph type="sldNum" sz="quarter" idx="10"/>
          </p:nvPr>
        </p:nvSpPr>
        <p:spPr/>
        <p:txBody>
          <a:bodyPr/>
          <a:lstStyle/>
          <a:p>
            <a:fld id="{23B355AF-BD6B-4FEF-9FBD-065EC091D25C}" type="slidenum">
              <a:rPr lang="en-US" smtClean="0"/>
              <a:t>6</a:t>
            </a:fld>
            <a:endParaRPr lang="en-US"/>
          </a:p>
        </p:txBody>
      </p:sp>
    </p:spTree>
    <p:extLst>
      <p:ext uri="{BB962C8B-B14F-4D97-AF65-F5344CB8AC3E}">
        <p14:creationId xmlns:p14="http://schemas.microsoft.com/office/powerpoint/2010/main" val="4265840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Data Modeling Process detailed</a:t>
            </a:r>
          </a:p>
        </p:txBody>
      </p:sp>
      <p:sp>
        <p:nvSpPr>
          <p:cNvPr id="4" name="Slide Number Placeholder 3"/>
          <p:cNvSpPr>
            <a:spLocks noGrp="1"/>
          </p:cNvSpPr>
          <p:nvPr>
            <p:ph type="sldNum" sz="quarter" idx="10"/>
          </p:nvPr>
        </p:nvSpPr>
        <p:spPr/>
        <p:txBody>
          <a:bodyPr/>
          <a:lstStyle/>
          <a:p>
            <a:fld id="{23B355AF-BD6B-4FEF-9FBD-065EC091D25C}" type="slidenum">
              <a:rPr lang="en-US" smtClean="0"/>
              <a:t>7</a:t>
            </a:fld>
            <a:endParaRPr lang="en-US"/>
          </a:p>
        </p:txBody>
      </p:sp>
    </p:spTree>
    <p:extLst>
      <p:ext uri="{BB962C8B-B14F-4D97-AF65-F5344CB8AC3E}">
        <p14:creationId xmlns:p14="http://schemas.microsoft.com/office/powerpoint/2010/main" val="1631366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Ask them…can anyone in the room say that the data they are currently working with is standardized, consistent OR predictable?</a:t>
            </a:r>
          </a:p>
        </p:txBody>
      </p:sp>
      <p:sp>
        <p:nvSpPr>
          <p:cNvPr id="4" name="Slide Number Placeholder 3"/>
          <p:cNvSpPr>
            <a:spLocks noGrp="1"/>
          </p:cNvSpPr>
          <p:nvPr>
            <p:ph type="sldNum" sz="quarter" idx="10"/>
          </p:nvPr>
        </p:nvSpPr>
        <p:spPr/>
        <p:txBody>
          <a:bodyPr/>
          <a:lstStyle/>
          <a:p>
            <a:fld id="{23B355AF-BD6B-4FEF-9FBD-065EC091D25C}" type="slidenum">
              <a:rPr lang="en-US" smtClean="0"/>
              <a:t>8</a:t>
            </a:fld>
            <a:endParaRPr lang="en-US"/>
          </a:p>
        </p:txBody>
      </p:sp>
    </p:spTree>
    <p:extLst>
      <p:ext uri="{BB962C8B-B14F-4D97-AF65-F5344CB8AC3E}">
        <p14:creationId xmlns:p14="http://schemas.microsoft.com/office/powerpoint/2010/main" val="3816803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Go around the room and see who else this may help  - have students be specific in naming people, </a:t>
            </a:r>
            <a:r>
              <a:rPr lang="en-US" dirty="0" err="1"/>
              <a:t>depts</a:t>
            </a:r>
            <a:r>
              <a:rPr lang="en-US" dirty="0"/>
              <a:t>, etc.</a:t>
            </a:r>
          </a:p>
        </p:txBody>
      </p:sp>
      <p:sp>
        <p:nvSpPr>
          <p:cNvPr id="4" name="Slide Number Placeholder 3"/>
          <p:cNvSpPr>
            <a:spLocks noGrp="1"/>
          </p:cNvSpPr>
          <p:nvPr>
            <p:ph type="sldNum" sz="quarter" idx="10"/>
          </p:nvPr>
        </p:nvSpPr>
        <p:spPr/>
        <p:txBody>
          <a:bodyPr/>
          <a:lstStyle/>
          <a:p>
            <a:fld id="{23B355AF-BD6B-4FEF-9FBD-065EC091D25C}" type="slidenum">
              <a:rPr lang="en-US" smtClean="0"/>
              <a:t>9</a:t>
            </a:fld>
            <a:endParaRPr lang="en-US"/>
          </a:p>
        </p:txBody>
      </p:sp>
    </p:spTree>
    <p:extLst>
      <p:ext uri="{BB962C8B-B14F-4D97-AF65-F5344CB8AC3E}">
        <p14:creationId xmlns:p14="http://schemas.microsoft.com/office/powerpoint/2010/main" val="169365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implement version control to keep track of versions (</a:t>
            </a:r>
            <a:r>
              <a:rPr lang="en-US" dirty="0" err="1"/>
              <a:t>Sharepoint</a:t>
            </a:r>
            <a:r>
              <a:rPr lang="en-US" dirty="0"/>
              <a:t> may be able to do this for you)</a:t>
            </a:r>
          </a:p>
          <a:p>
            <a:r>
              <a:rPr lang="en-US" dirty="0"/>
              <a:t>STOP: Suggestions on where your repository can be ? (Shared drive, </a:t>
            </a:r>
            <a:r>
              <a:rPr lang="en-US" dirty="0" err="1"/>
              <a:t>Sharepoint</a:t>
            </a:r>
            <a:r>
              <a:rPr lang="en-US" dirty="0"/>
              <a:t>?, One Drive, Drop Box??)</a:t>
            </a:r>
          </a:p>
          <a:p>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10</a:t>
            </a:fld>
            <a:endParaRPr lang="en-US"/>
          </a:p>
        </p:txBody>
      </p:sp>
    </p:spTree>
    <p:extLst>
      <p:ext uri="{BB962C8B-B14F-4D97-AF65-F5344CB8AC3E}">
        <p14:creationId xmlns:p14="http://schemas.microsoft.com/office/powerpoint/2010/main" val="3515937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suppose you want to know which travel agent sold the most of a specific product over the last year. In this case, the facts would be the overall historical sales data (all tickets sales of all products from all travel agents for each day over the past “N” years), the dimensions being considered are “product” and “travel agent”, the filter is “previous 12 months”, and order might be “top five agents in decreasing order of sales of the given product”. </a:t>
            </a:r>
          </a:p>
          <a:p>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16</a:t>
            </a:fld>
            <a:endParaRPr lang="en-US"/>
          </a:p>
        </p:txBody>
      </p:sp>
    </p:spTree>
    <p:extLst>
      <p:ext uri="{BB962C8B-B14F-4D97-AF65-F5344CB8AC3E}">
        <p14:creationId xmlns:p14="http://schemas.microsoft.com/office/powerpoint/2010/main" val="3303955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Suppose you chose “</a:t>
            </a:r>
            <a:r>
              <a:rPr lang="en-US" dirty="0" err="1"/>
              <a:t>ProductID</a:t>
            </a:r>
            <a:r>
              <a:rPr lang="en-US" dirty="0"/>
              <a:t>” as a primary key for the historical sales dataset above. You can verify that this is satisfactory by comparing a total row count for “</a:t>
            </a:r>
            <a:r>
              <a:rPr lang="en-US" dirty="0" err="1"/>
              <a:t>ProductID</a:t>
            </a:r>
            <a:r>
              <a:rPr lang="en-US" dirty="0"/>
              <a:t>” in the dataset with a total distinct (no duplicates) row count. If the two counts match, “</a:t>
            </a:r>
            <a:r>
              <a:rPr lang="en-US" dirty="0" err="1"/>
              <a:t>ProductID</a:t>
            </a:r>
            <a:r>
              <a:rPr lang="en-US" dirty="0"/>
              <a:t>” can be used to uniquely identify each record; if not, look for another primary key. </a:t>
            </a:r>
          </a:p>
          <a:p>
            <a:endParaRPr lang="en-US" dirty="0"/>
          </a:p>
        </p:txBody>
      </p:sp>
      <p:sp>
        <p:nvSpPr>
          <p:cNvPr id="4" name="Slide Number Placeholder 3"/>
          <p:cNvSpPr>
            <a:spLocks noGrp="1"/>
          </p:cNvSpPr>
          <p:nvPr>
            <p:ph type="sldNum" sz="quarter" idx="10"/>
          </p:nvPr>
        </p:nvSpPr>
        <p:spPr/>
        <p:txBody>
          <a:bodyPr/>
          <a:lstStyle/>
          <a:p>
            <a:fld id="{23B355AF-BD6B-4FEF-9FBD-065EC091D25C}" type="slidenum">
              <a:rPr lang="en-US" smtClean="0"/>
              <a:t>19</a:t>
            </a:fld>
            <a:endParaRPr lang="en-US"/>
          </a:p>
        </p:txBody>
      </p:sp>
    </p:spTree>
    <p:extLst>
      <p:ext uri="{BB962C8B-B14F-4D97-AF65-F5344CB8AC3E}">
        <p14:creationId xmlns:p14="http://schemas.microsoft.com/office/powerpoint/2010/main" val="194239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Autofit/>
          </a:bodyPr>
          <a:lstStyle>
            <a:lvl1pPr algn="ctr">
              <a:lnSpc>
                <a:spcPct val="80000"/>
              </a:lnSpc>
              <a:defRPr sz="7200" spc="-150">
                <a:solidFill>
                  <a:srgbClr val="FFFEFF"/>
                </a:solidFill>
              </a:defRPr>
            </a:lvl1pPr>
          </a:lstStyle>
          <a:p>
            <a:r>
              <a:rPr lang="en-US" dirty="0"/>
              <a:t>Click to edit Master title style</a:t>
            </a:r>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36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FFD1F08C-6583-43AC-8798-5D674A2A8D68}" type="datetimeFigureOut">
              <a:rPr lang="en-US" smtClean="0"/>
              <a:t>10/11/2017</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3960073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D1F08C-6583-43AC-8798-5D674A2A8D68}" type="datetimeFigureOut">
              <a:rPr lang="en-US" smtClean="0"/>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1830919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FFD1F08C-6583-43AC-8798-5D674A2A8D68}" type="datetimeFigureOut">
              <a:rPr lang="en-US" smtClean="0"/>
              <a:t>10/11/2017</a:t>
            </a:fld>
            <a:endParaRPr lang="en-US"/>
          </a:p>
        </p:txBody>
      </p:sp>
      <p:sp>
        <p:nvSpPr>
          <p:cNvPr id="5" name="Footer Placeholder 4"/>
          <p:cNvSpPr>
            <a:spLocks noGrp="1"/>
          </p:cNvSpPr>
          <p:nvPr>
            <p:ph type="ftr" sz="quarter" idx="11"/>
          </p:nvPr>
        </p:nvSpPr>
        <p:spPr>
          <a:xfrm>
            <a:off x="804672" y="6227064"/>
            <a:ext cx="10588752" cy="320040"/>
          </a:xfrm>
        </p:spPr>
        <p:txBody>
          <a:body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2376456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3FF38-120E-41E7-998D-B6C7CA1489BE}"/>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8EF301A2-BB68-44A9-BE2B-3779A6E12209}"/>
              </a:ext>
            </a:extLst>
          </p:cNvPr>
          <p:cNvSpPr>
            <a:spLocks noGrp="1"/>
          </p:cNvSpPr>
          <p:nvPr>
            <p:ph type="body"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AE6364-2253-4755-82ED-66127E57D7CA}"/>
              </a:ext>
            </a:extLst>
          </p:cNvPr>
          <p:cNvSpPr>
            <a:spLocks noGrp="1"/>
          </p:cNvSpPr>
          <p:nvPr>
            <p:ph type="dt" sz="half" idx="10"/>
          </p:nvPr>
        </p:nvSpPr>
        <p:spPr/>
        <p:txBody>
          <a:bodyPr/>
          <a:lstStyle/>
          <a:p>
            <a:fld id="{1480716F-5101-4510-958C-6396818D9F6D}" type="datetimeFigureOut">
              <a:rPr lang="en-US" smtClean="0"/>
              <a:t>10/11/2017</a:t>
            </a:fld>
            <a:endParaRPr lang="en-US"/>
          </a:p>
        </p:txBody>
      </p:sp>
      <p:sp>
        <p:nvSpPr>
          <p:cNvPr id="5" name="Footer Placeholder 4">
            <a:extLst>
              <a:ext uri="{FF2B5EF4-FFF2-40B4-BE49-F238E27FC236}">
                <a16:creationId xmlns:a16="http://schemas.microsoft.com/office/drawing/2014/main" id="{D12C4615-BE29-4726-9DBA-9DC3613915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D0E63F-821B-42D6-876D-907136A0856B}"/>
              </a:ext>
            </a:extLst>
          </p:cNvPr>
          <p:cNvSpPr>
            <a:spLocks noGrp="1"/>
          </p:cNvSpPr>
          <p:nvPr>
            <p:ph type="sldNum" sz="quarter" idx="12"/>
          </p:nvPr>
        </p:nvSpPr>
        <p:spPr/>
        <p:txBody>
          <a:bodyPr/>
          <a:lstStyle/>
          <a:p>
            <a:fld id="{96C7D190-4F1E-43A2-BAF6-30FAA014945F}" type="slidenum">
              <a:rPr lang="en-US" smtClean="0"/>
              <a:t>‹#›</a:t>
            </a:fld>
            <a:endParaRPr lang="en-US"/>
          </a:p>
        </p:txBody>
      </p:sp>
    </p:spTree>
    <p:extLst>
      <p:ext uri="{BB962C8B-B14F-4D97-AF65-F5344CB8AC3E}">
        <p14:creationId xmlns:p14="http://schemas.microsoft.com/office/powerpoint/2010/main" val="251012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noAutofit/>
          </a:bodyPr>
          <a:lstStyle>
            <a:lvl1pPr>
              <a:defRPr sz="5400">
                <a:solidFill>
                  <a:srgbClr val="FFFEFF"/>
                </a:solidFill>
              </a:defRPr>
            </a:lvl1pPr>
          </a:lstStyle>
          <a:p>
            <a:r>
              <a:rPr lang="en-US" dirty="0"/>
              <a:t>Click to edit Master title style</a:t>
            </a:r>
          </a:p>
        </p:txBody>
      </p:sp>
      <p:sp>
        <p:nvSpPr>
          <p:cNvPr id="3" name="Content Placeholder 2"/>
          <p:cNvSpPr>
            <a:spLocks noGrp="1"/>
          </p:cNvSpPr>
          <p:nvPr>
            <p:ph idx="1"/>
          </p:nvPr>
        </p:nvSpPr>
        <p:spPr>
          <a:xfrm>
            <a:off x="5118447" y="803186"/>
            <a:ext cx="6281873" cy="5248622"/>
          </a:xfrm>
        </p:spPr>
        <p:txBody>
          <a:bodyPr anchor="ct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FFD1F08C-6583-43AC-8798-5D674A2A8D68}" type="datetimeFigureOut">
              <a:rPr lang="en-US" smtClean="0"/>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2513055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04672" y="320040"/>
            <a:ext cx="3657600" cy="320040"/>
          </a:xfrm>
        </p:spPr>
        <p:txBody>
          <a:bodyPr/>
          <a:lstStyle/>
          <a:p>
            <a:fld id="{FFD1F08C-6583-43AC-8798-5D674A2A8D68}" type="datetimeFigureOut">
              <a:rPr lang="en-US" smtClean="0"/>
              <a:t>10/11/2017</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1722338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FFD1F08C-6583-43AC-8798-5D674A2A8D68}" type="datetimeFigureOut">
              <a:rPr lang="en-US" smtClean="0"/>
              <a:t>10/11/2017</a:t>
            </a:fld>
            <a:endParaRPr lang="en-US"/>
          </a:p>
        </p:txBody>
      </p:sp>
      <p:sp>
        <p:nvSpPr>
          <p:cNvPr id="6" name="Footer Placeholder 5"/>
          <p:cNvSpPr>
            <a:spLocks noGrp="1"/>
          </p:cNvSpPr>
          <p:nvPr>
            <p:ph type="ftr" sz="quarter" idx="11"/>
          </p:nvPr>
        </p:nvSpPr>
        <p:spPr>
          <a:xfrm>
            <a:off x="804672" y="6227064"/>
            <a:ext cx="10588752" cy="320040"/>
          </a:xfrm>
        </p:spPr>
        <p:txBody>
          <a:bodyPr/>
          <a:lstStyle/>
          <a:p>
            <a:endParaRPr lang="en-US"/>
          </a:p>
        </p:txBody>
      </p:sp>
      <p:sp>
        <p:nvSpPr>
          <p:cNvPr id="7" name="Slide Number Placeholder 6"/>
          <p:cNvSpPr>
            <a:spLocks noGrp="1"/>
          </p:cNvSpPr>
          <p:nvPr>
            <p:ph type="sldNum" sz="quarter" idx="12"/>
          </p:nvPr>
        </p:nvSpPr>
        <p:spPr>
          <a:xfrm>
            <a:off x="10469880"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1287510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FFD1F08C-6583-43AC-8798-5D674A2A8D68}" type="datetimeFigureOut">
              <a:rPr lang="en-US" smtClean="0"/>
              <a:t>10/11/2017</a:t>
            </a:fld>
            <a:endParaRPr lang="en-US"/>
          </a:p>
        </p:txBody>
      </p:sp>
      <p:sp>
        <p:nvSpPr>
          <p:cNvPr id="8" name="Footer Placeholder 7"/>
          <p:cNvSpPr>
            <a:spLocks noGrp="1"/>
          </p:cNvSpPr>
          <p:nvPr>
            <p:ph type="ftr" sz="quarter" idx="11"/>
          </p:nvPr>
        </p:nvSpPr>
        <p:spPr>
          <a:xfrm>
            <a:off x="804672" y="6227064"/>
            <a:ext cx="10588752" cy="320040"/>
          </a:xfrm>
        </p:spPr>
        <p:txBody>
          <a:bodyPr/>
          <a:lstStyle/>
          <a:p>
            <a:endParaRPr lang="en-US"/>
          </a:p>
        </p:txBody>
      </p:sp>
      <p:sp>
        <p:nvSpPr>
          <p:cNvPr id="9" name="Slide Number Placeholder 8"/>
          <p:cNvSpPr>
            <a:spLocks noGrp="1"/>
          </p:cNvSpPr>
          <p:nvPr>
            <p:ph type="sldNum" sz="quarter" idx="12"/>
          </p:nvPr>
        </p:nvSpPr>
        <p:spPr>
          <a:xfrm>
            <a:off x="10469880"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3638530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 name="Date Placeholder 2"/>
          <p:cNvSpPr>
            <a:spLocks noGrp="1"/>
          </p:cNvSpPr>
          <p:nvPr>
            <p:ph type="dt" sz="half" idx="10"/>
          </p:nvPr>
        </p:nvSpPr>
        <p:spPr/>
        <p:txBody>
          <a:bodyPr/>
          <a:lstStyle/>
          <a:p>
            <a:fld id="{FFD1F08C-6583-43AC-8798-5D674A2A8D68}" type="datetimeFigureOut">
              <a:rPr lang="en-US" smtClean="0"/>
              <a:t>10/11/2017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2679409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FFD1F08C-6583-43AC-8798-5D674A2A8D68}" type="datetimeFigureOut">
              <a:rPr lang="en-US" smtClean="0"/>
              <a:t>10/11/2017</a:t>
            </a:fld>
            <a:endParaRPr lang="en-US"/>
          </a:p>
        </p:txBody>
      </p:sp>
      <p:sp>
        <p:nvSpPr>
          <p:cNvPr id="3" name="Footer Placeholder 2"/>
          <p:cNvSpPr>
            <a:spLocks noGrp="1"/>
          </p:cNvSpPr>
          <p:nvPr>
            <p:ph type="ftr" sz="quarter" idx="11"/>
          </p:nvPr>
        </p:nvSpPr>
        <p:spPr>
          <a:xfrm>
            <a:off x="804672" y="6227064"/>
            <a:ext cx="10588752" cy="320040"/>
          </a:xfrm>
        </p:spPr>
        <p:txBody>
          <a:bodyPr/>
          <a:lstStyle/>
          <a:p>
            <a:endParaRPr lang="en-US"/>
          </a:p>
        </p:txBody>
      </p:sp>
      <p:sp>
        <p:nvSpPr>
          <p:cNvPr id="4" name="Slide Number Placeholder 3"/>
          <p:cNvSpPr>
            <a:spLocks noGrp="1"/>
          </p:cNvSpPr>
          <p:nvPr>
            <p:ph type="sldNum" sz="quarter" idx="12"/>
          </p:nvPr>
        </p:nvSpPr>
        <p:spPr>
          <a:xfrm>
            <a:off x="10469880"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1843494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FD1F08C-6583-43AC-8798-5D674A2A8D68}" type="datetimeFigureOut">
              <a:rPr lang="en-US" smtClean="0"/>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2388980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04672" y="320040"/>
            <a:ext cx="3657600" cy="320040"/>
          </a:xfrm>
        </p:spPr>
        <p:txBody>
          <a:bodyPr/>
          <a:lstStyle/>
          <a:p>
            <a:fld id="{FFD1F08C-6583-43AC-8798-5D674A2A8D68}" type="datetimeFigureOut">
              <a:rPr lang="en-US" smtClean="0"/>
              <a:t>10/11/2017</a:t>
            </a:fld>
            <a:endParaRPr lang="en-US"/>
          </a:p>
        </p:txBody>
      </p:sp>
      <p:sp>
        <p:nvSpPr>
          <p:cNvPr id="6" name="Footer Placeholder 5"/>
          <p:cNvSpPr>
            <a:spLocks noGrp="1"/>
          </p:cNvSpPr>
          <p:nvPr>
            <p:ph type="ftr" sz="quarter" idx="11"/>
          </p:nvPr>
        </p:nvSpPr>
        <p:spPr>
          <a:xfrm>
            <a:off x="804672" y="6227064"/>
            <a:ext cx="5942203" cy="320040"/>
          </a:xfrm>
        </p:spPr>
        <p:txBody>
          <a:bodyPr/>
          <a:lstStyle/>
          <a:p>
            <a:endParaRPr lang="en-US"/>
          </a:p>
        </p:txBody>
      </p:sp>
      <p:sp>
        <p:nvSpPr>
          <p:cNvPr id="7" name="Slide Number Placeholder 6"/>
          <p:cNvSpPr>
            <a:spLocks noGrp="1"/>
          </p:cNvSpPr>
          <p:nvPr>
            <p:ph type="sldNum" sz="quarter" idx="12"/>
          </p:nvPr>
        </p:nvSpPr>
        <p:spPr>
          <a:xfrm>
            <a:off x="5828377" y="320040"/>
            <a:ext cx="914400" cy="320040"/>
          </a:xfrm>
        </p:spPr>
        <p:txBody>
          <a:bodyPr/>
          <a:lstStyle/>
          <a:p>
            <a:fld id="{E297B89C-550F-479C-AC5C-6981AE4D020F}" type="slidenum">
              <a:rPr lang="en-US" smtClean="0"/>
              <a:t>‹#›</a:t>
            </a:fld>
            <a:endParaRPr lang="en-US"/>
          </a:p>
        </p:txBody>
      </p:sp>
    </p:spTree>
    <p:extLst>
      <p:ext uri="{BB962C8B-B14F-4D97-AF65-F5344CB8AC3E}">
        <p14:creationId xmlns:p14="http://schemas.microsoft.com/office/powerpoint/2010/main" val="1874986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FFD1F08C-6583-43AC-8798-5D674A2A8D68}" type="datetimeFigureOut">
              <a:rPr lang="en-US" smtClean="0"/>
              <a:t>10/11/2017</a:t>
            </a:fld>
            <a:endParaRPr lang="en-US"/>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E297B89C-550F-479C-AC5C-6981AE4D020F}" type="slidenum">
              <a:rPr lang="en-US" smtClean="0"/>
              <a:t>‹#›</a:t>
            </a:fld>
            <a:endParaRPr lang="en-US"/>
          </a:p>
        </p:txBody>
      </p:sp>
    </p:spTree>
    <p:extLst>
      <p:ext uri="{BB962C8B-B14F-4D97-AF65-F5344CB8AC3E}">
        <p14:creationId xmlns:p14="http://schemas.microsoft.com/office/powerpoint/2010/main" val="172070420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sisense.com/blog/building-ironclad-business-case-business-intelligenc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sisense.com/blog/5-metrics-to-include-in-your-marketing-dashboard/"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bridging-the-gap.com/data-modeling-technique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bridging-the-gap.com/data-dictionary/" TargetMode="External"/><Relationship Id="rId2" Type="http://schemas.openxmlformats.org/officeDocument/2006/relationships/hyperlink" Target="http://www.bridging-the-gap.com/erd-entity-relationship-diagram/" TargetMode="External"/><Relationship Id="rId1" Type="http://schemas.openxmlformats.org/officeDocument/2006/relationships/slideLayout" Target="../slideLayouts/slideLayout2.xml"/><Relationship Id="rId5" Type="http://schemas.openxmlformats.org/officeDocument/2006/relationships/hyperlink" Target="http://www.bridging-the-gap.com/glossary" TargetMode="External"/><Relationship Id="rId4" Type="http://schemas.openxmlformats.org/officeDocument/2006/relationships/hyperlink" Target="http://www.bridging-the-gap.com/what-is-data-mapping/"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www.bridging-the-gap.com/erd-entity-relationship-diagra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BC12D-1538-4D0B-8B13-EC72572E3F7D}"/>
              </a:ext>
            </a:extLst>
          </p:cNvPr>
          <p:cNvSpPr>
            <a:spLocks noGrp="1"/>
          </p:cNvSpPr>
          <p:nvPr>
            <p:ph type="ctrTitle"/>
          </p:nvPr>
        </p:nvSpPr>
        <p:spPr/>
        <p:txBody>
          <a:bodyPr/>
          <a:lstStyle/>
          <a:p>
            <a:r>
              <a:rPr lang="en-US" dirty="0"/>
              <a:t>Data Modeling</a:t>
            </a:r>
            <a:br>
              <a:rPr lang="en-US" dirty="0"/>
            </a:br>
            <a:r>
              <a:rPr lang="en-US" dirty="0"/>
              <a:t> </a:t>
            </a:r>
            <a:r>
              <a:rPr lang="en-US" sz="4400" dirty="0"/>
              <a:t>Tips and Tricks</a:t>
            </a:r>
          </a:p>
        </p:txBody>
      </p:sp>
      <p:sp>
        <p:nvSpPr>
          <p:cNvPr id="3" name="Subtitle 2">
            <a:extLst>
              <a:ext uri="{FF2B5EF4-FFF2-40B4-BE49-F238E27FC236}">
                <a16:creationId xmlns:a16="http://schemas.microsoft.com/office/drawing/2014/main" id="{EEF09824-4025-48EA-9161-D6450A1E71F9}"/>
              </a:ext>
            </a:extLst>
          </p:cNvPr>
          <p:cNvSpPr>
            <a:spLocks noGrp="1"/>
          </p:cNvSpPr>
          <p:nvPr>
            <p:ph type="subTitle" idx="1"/>
          </p:nvPr>
        </p:nvSpPr>
        <p:spPr/>
        <p:txBody>
          <a:bodyPr/>
          <a:lstStyle/>
          <a:p>
            <a:r>
              <a:rPr lang="en-US" dirty="0"/>
              <a:t>Facilitator: Matthew Fuerst</a:t>
            </a:r>
          </a:p>
        </p:txBody>
      </p:sp>
      <p:pic>
        <p:nvPicPr>
          <p:cNvPr id="4" name="Picture 9">
            <a:extLst>
              <a:ext uri="{FF2B5EF4-FFF2-40B4-BE49-F238E27FC236}">
                <a16:creationId xmlns:a16="http://schemas.microsoft.com/office/drawing/2014/main" id="{C2C27163-F52C-4097-8E60-6EF30FB8A4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7418" y="4908019"/>
            <a:ext cx="3103418" cy="1949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ttps://pbs.twimg.com/profile_images/860130770/Supergraphic.jpg">
            <a:extLst>
              <a:ext uri="{FF2B5EF4-FFF2-40B4-BE49-F238E27FC236}">
                <a16:creationId xmlns:a16="http://schemas.microsoft.com/office/drawing/2014/main" id="{CC6E0002-79E9-4520-86A8-6AFB3C1585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781" y="2199222"/>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44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F5761-389D-468D-82A8-EB47052377D8}"/>
              </a:ext>
            </a:extLst>
          </p:cNvPr>
          <p:cNvSpPr>
            <a:spLocks noGrp="1"/>
          </p:cNvSpPr>
          <p:nvPr>
            <p:ph type="title"/>
          </p:nvPr>
        </p:nvSpPr>
        <p:spPr/>
        <p:txBody>
          <a:bodyPr/>
          <a:lstStyle/>
          <a:p>
            <a:r>
              <a:rPr lang="en-US" dirty="0"/>
              <a:t>Living Documents</a:t>
            </a:r>
          </a:p>
        </p:txBody>
      </p:sp>
      <p:sp>
        <p:nvSpPr>
          <p:cNvPr id="3" name="Content Placeholder 2">
            <a:extLst>
              <a:ext uri="{FF2B5EF4-FFF2-40B4-BE49-F238E27FC236}">
                <a16:creationId xmlns:a16="http://schemas.microsoft.com/office/drawing/2014/main" id="{37148469-CF2A-4DD2-9C52-9D7A686F6CF0}"/>
              </a:ext>
            </a:extLst>
          </p:cNvPr>
          <p:cNvSpPr>
            <a:spLocks noGrp="1"/>
          </p:cNvSpPr>
          <p:nvPr>
            <p:ph idx="1"/>
          </p:nvPr>
        </p:nvSpPr>
        <p:spPr/>
        <p:txBody>
          <a:bodyPr>
            <a:normAutofit fontScale="92500" lnSpcReduction="10000"/>
          </a:bodyPr>
          <a:lstStyle/>
          <a:p>
            <a:r>
              <a:rPr lang="en-US" dirty="0"/>
              <a:t>Data models are progressive; there is no such thing as the final data model for a business or application. </a:t>
            </a:r>
          </a:p>
          <a:p>
            <a:r>
              <a:rPr lang="en-US" dirty="0"/>
              <a:t>Instead a data model should be considered a living document that will change in response to a changing business. </a:t>
            </a:r>
          </a:p>
          <a:p>
            <a:r>
              <a:rPr lang="en-US" dirty="0"/>
              <a:t>The data models should ideally be stored in a repository so that they can be retrieved, expanded, and edited over time</a:t>
            </a:r>
          </a:p>
        </p:txBody>
      </p:sp>
    </p:spTree>
    <p:extLst>
      <p:ext uri="{BB962C8B-B14F-4D97-AF65-F5344CB8AC3E}">
        <p14:creationId xmlns:p14="http://schemas.microsoft.com/office/powerpoint/2010/main" val="2519328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CB535-3529-456F-B200-3BB83927E57C}"/>
              </a:ext>
            </a:extLst>
          </p:cNvPr>
          <p:cNvSpPr>
            <a:spLocks noGrp="1"/>
          </p:cNvSpPr>
          <p:nvPr>
            <p:ph type="title"/>
          </p:nvPr>
        </p:nvSpPr>
        <p:spPr/>
        <p:txBody>
          <a:bodyPr/>
          <a:lstStyle/>
          <a:p>
            <a:r>
              <a:rPr lang="en-US" dirty="0"/>
              <a:t>Database Modeling</a:t>
            </a:r>
          </a:p>
        </p:txBody>
      </p:sp>
      <p:sp>
        <p:nvSpPr>
          <p:cNvPr id="3" name="Content Placeholder 2">
            <a:extLst>
              <a:ext uri="{FF2B5EF4-FFF2-40B4-BE49-F238E27FC236}">
                <a16:creationId xmlns:a16="http://schemas.microsoft.com/office/drawing/2014/main" id="{0F28AE12-31AD-4118-95EB-9E960ED1DDAA}"/>
              </a:ext>
            </a:extLst>
          </p:cNvPr>
          <p:cNvSpPr>
            <a:spLocks noGrp="1"/>
          </p:cNvSpPr>
          <p:nvPr>
            <p:ph idx="1"/>
          </p:nvPr>
        </p:nvSpPr>
        <p:spPr/>
        <p:txBody>
          <a:bodyPr/>
          <a:lstStyle/>
          <a:p>
            <a:r>
              <a:rPr lang="en-US" dirty="0"/>
              <a:t>Data modeling is also used as a technique for detailing business requirements for specific databases</a:t>
            </a:r>
          </a:p>
          <a:p>
            <a:r>
              <a:rPr lang="en-US" dirty="0"/>
              <a:t>It is sometimes called </a:t>
            </a:r>
            <a:r>
              <a:rPr lang="en-US" i="1" u="sng" dirty="0"/>
              <a:t>database modeling</a:t>
            </a:r>
            <a:r>
              <a:rPr lang="en-US" dirty="0"/>
              <a:t> because a data model is eventually implemented in a database</a:t>
            </a:r>
          </a:p>
        </p:txBody>
      </p:sp>
    </p:spTree>
    <p:extLst>
      <p:ext uri="{BB962C8B-B14F-4D97-AF65-F5344CB8AC3E}">
        <p14:creationId xmlns:p14="http://schemas.microsoft.com/office/powerpoint/2010/main" val="4170285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C6D2AB-7540-44C8-8E9C-05D7904C16E1}"/>
              </a:ext>
            </a:extLst>
          </p:cNvPr>
          <p:cNvSpPr>
            <a:spLocks noGrp="1"/>
          </p:cNvSpPr>
          <p:nvPr>
            <p:ph type="ctrTitle"/>
          </p:nvPr>
        </p:nvSpPr>
        <p:spPr/>
        <p:txBody>
          <a:bodyPr/>
          <a:lstStyle/>
          <a:p>
            <a:r>
              <a:rPr lang="en-US" sz="4400" cap="all" dirty="0"/>
              <a:t>10 TECHNIQUES TO BOOST YOUR DATA MODELING</a:t>
            </a:r>
            <a:br>
              <a:rPr lang="en-US" sz="4400" cap="all" dirty="0"/>
            </a:br>
            <a:endParaRPr lang="en-US" sz="4400" dirty="0"/>
          </a:p>
        </p:txBody>
      </p:sp>
      <p:sp>
        <p:nvSpPr>
          <p:cNvPr id="5" name="Subtitle 4">
            <a:extLst>
              <a:ext uri="{FF2B5EF4-FFF2-40B4-BE49-F238E27FC236}">
                <a16:creationId xmlns:a16="http://schemas.microsoft.com/office/drawing/2014/main" id="{A5F61761-DA9D-43E8-B60C-1E5E60456AAF}"/>
              </a:ext>
            </a:extLst>
          </p:cNvPr>
          <p:cNvSpPr>
            <a:spLocks noGrp="1"/>
          </p:cNvSpPr>
          <p:nvPr>
            <p:ph type="subTitle" idx="1"/>
          </p:nvPr>
        </p:nvSpPr>
        <p:spPr/>
        <p:txBody>
          <a:bodyPr/>
          <a:lstStyle/>
          <a:p>
            <a:r>
              <a:rPr lang="en-US" dirty="0"/>
              <a:t>by </a:t>
            </a:r>
            <a:r>
              <a:rPr lang="en-US" dirty="0" err="1"/>
              <a:t>Elana</a:t>
            </a:r>
            <a:r>
              <a:rPr lang="en-US" dirty="0"/>
              <a:t> Roth</a:t>
            </a:r>
            <a:br>
              <a:rPr lang="en-US" dirty="0"/>
            </a:br>
            <a:r>
              <a:rPr lang="en-US" dirty="0"/>
              <a:t> </a:t>
            </a:r>
            <a:r>
              <a:rPr lang="en-US" sz="1800" dirty="0"/>
              <a:t>04/24/2017</a:t>
            </a:r>
          </a:p>
        </p:txBody>
      </p:sp>
    </p:spTree>
    <p:extLst>
      <p:ext uri="{BB962C8B-B14F-4D97-AF65-F5344CB8AC3E}">
        <p14:creationId xmlns:p14="http://schemas.microsoft.com/office/powerpoint/2010/main" val="158051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F3A1D-751C-4005-A6C9-C706DAF3714C}"/>
              </a:ext>
            </a:extLst>
          </p:cNvPr>
          <p:cNvSpPr>
            <a:spLocks noGrp="1"/>
          </p:cNvSpPr>
          <p:nvPr>
            <p:ph type="title"/>
          </p:nvPr>
        </p:nvSpPr>
        <p:spPr/>
        <p:txBody>
          <a:bodyPr>
            <a:normAutofit fontScale="90000"/>
          </a:bodyPr>
          <a:lstStyle/>
          <a:p>
            <a:pPr marR="0"/>
            <a:r>
              <a:rPr lang="en-US" sz="4400" dirty="0"/>
              <a:t>1. Understand the Business Requirements and Results Needed</a:t>
            </a:r>
          </a:p>
        </p:txBody>
      </p:sp>
      <p:sp>
        <p:nvSpPr>
          <p:cNvPr id="3" name="Text Placeholder 2">
            <a:extLst>
              <a:ext uri="{FF2B5EF4-FFF2-40B4-BE49-F238E27FC236}">
                <a16:creationId xmlns:a16="http://schemas.microsoft.com/office/drawing/2014/main" id="{8158C88D-01D2-4329-8919-530E101BB482}"/>
              </a:ext>
            </a:extLst>
          </p:cNvPr>
          <p:cNvSpPr>
            <a:spLocks noGrp="1"/>
          </p:cNvSpPr>
          <p:nvPr>
            <p:ph idx="1"/>
          </p:nvPr>
        </p:nvSpPr>
        <p:spPr/>
        <p:txBody>
          <a:bodyPr>
            <a:normAutofit fontScale="62500" lnSpcReduction="20000"/>
          </a:bodyPr>
          <a:lstStyle/>
          <a:p>
            <a:pPr marR="0" lvl="0">
              <a:lnSpc>
                <a:spcPct val="140000"/>
              </a:lnSpc>
            </a:pPr>
            <a:r>
              <a:rPr lang="en-US" dirty="0"/>
              <a:t>The goal of data modeling is to help an organization function better. As a data modeler, collecting, organizing, and storing data for analysis, you can only achieve this goal by knowing what your enterprise needs. Correctly capturing those business requirements to know which data to prioritize, collect, store, transform, and make available to users is often the biggest data modeling challenge. </a:t>
            </a:r>
          </a:p>
          <a:p>
            <a:pPr marR="0" lvl="0">
              <a:lnSpc>
                <a:spcPct val="140000"/>
              </a:lnSpc>
            </a:pPr>
            <a:endParaRPr lang="en-US" dirty="0"/>
          </a:p>
          <a:p>
            <a:pPr>
              <a:lnSpc>
                <a:spcPct val="140000"/>
              </a:lnSpc>
            </a:pPr>
            <a:r>
              <a:rPr lang="en-US" sz="2900" dirty="0"/>
              <a:t>Get a clear understanding of the requirements by asking people about the results they need from the data. Then start organizing your data with those ends in mind.</a:t>
            </a:r>
          </a:p>
          <a:p>
            <a:pPr marL="0" marR="0" lvl="0" indent="0">
              <a:lnSpc>
                <a:spcPct val="140000"/>
              </a:lnSpc>
              <a:buNone/>
            </a:pPr>
            <a:endParaRPr lang="en-US" dirty="0"/>
          </a:p>
        </p:txBody>
      </p:sp>
    </p:spTree>
    <p:extLst>
      <p:ext uri="{BB962C8B-B14F-4D97-AF65-F5344CB8AC3E}">
        <p14:creationId xmlns:p14="http://schemas.microsoft.com/office/powerpoint/2010/main" val="3208044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8BEF6-04A7-4A7F-9EC7-DF1249BC795E}"/>
              </a:ext>
            </a:extLst>
          </p:cNvPr>
          <p:cNvSpPr>
            <a:spLocks noGrp="1"/>
          </p:cNvSpPr>
          <p:nvPr>
            <p:ph type="title"/>
          </p:nvPr>
        </p:nvSpPr>
        <p:spPr/>
        <p:txBody>
          <a:bodyPr/>
          <a:lstStyle/>
          <a:p>
            <a:pPr marR="0"/>
            <a:r>
              <a:rPr lang="en-US" sz="4400" dirty="0"/>
              <a:t>2. Visualize the Data to Be Modeled</a:t>
            </a:r>
          </a:p>
        </p:txBody>
      </p:sp>
      <p:sp>
        <p:nvSpPr>
          <p:cNvPr id="3" name="Text Placeholder 2">
            <a:extLst>
              <a:ext uri="{FF2B5EF4-FFF2-40B4-BE49-F238E27FC236}">
                <a16:creationId xmlns:a16="http://schemas.microsoft.com/office/drawing/2014/main" id="{3B6C3D7E-1998-4425-B643-A9AD77B21287}"/>
              </a:ext>
            </a:extLst>
          </p:cNvPr>
          <p:cNvSpPr>
            <a:spLocks noGrp="1"/>
          </p:cNvSpPr>
          <p:nvPr>
            <p:ph idx="1"/>
          </p:nvPr>
        </p:nvSpPr>
        <p:spPr/>
        <p:txBody>
          <a:bodyPr>
            <a:normAutofit fontScale="62500" lnSpcReduction="20000"/>
          </a:bodyPr>
          <a:lstStyle/>
          <a:p>
            <a:pPr marR="0" lvl="0">
              <a:lnSpc>
                <a:spcPct val="140000"/>
              </a:lnSpc>
            </a:pPr>
            <a:r>
              <a:rPr lang="en-US" dirty="0"/>
              <a:t>Staring at countless rows and columns of alphanumeric entries is unlikely to bring enlightenment. Most people are far more comfortable looking at graphical representations of data that make it quick to see any anomalies or using intuitive drag-and-drop screen interfaces to rapidly inspect and join data tables. </a:t>
            </a:r>
          </a:p>
          <a:p>
            <a:pPr marR="0" lvl="0">
              <a:lnSpc>
                <a:spcPct val="140000"/>
              </a:lnSpc>
            </a:pPr>
            <a:endParaRPr lang="en-US" dirty="0"/>
          </a:p>
          <a:p>
            <a:pPr marR="0" lvl="0">
              <a:lnSpc>
                <a:spcPct val="140000"/>
              </a:lnSpc>
            </a:pPr>
            <a:r>
              <a:rPr lang="en-US" dirty="0"/>
              <a:t>Data visualization approaches like these help you clean your data to make it complete, consistent, and free from error and redundancy. They also help you spot different data record types that correspond to the same real-life entity (“Customer ID” and “Client Ref.” for example), to then transform them to use common fields and formats, making it easier to combine different data sources.</a:t>
            </a:r>
          </a:p>
          <a:p>
            <a:pPr marR="0" lvl="0">
              <a:lnSpc>
                <a:spcPct val="140000"/>
              </a:lnSpc>
            </a:pPr>
            <a:endParaRPr lang="en-US" dirty="0"/>
          </a:p>
        </p:txBody>
      </p:sp>
    </p:spTree>
    <p:extLst>
      <p:ext uri="{BB962C8B-B14F-4D97-AF65-F5344CB8AC3E}">
        <p14:creationId xmlns:p14="http://schemas.microsoft.com/office/powerpoint/2010/main" val="2386438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F5B65-0AB9-45D1-8E9C-73DCFE3570D2}"/>
              </a:ext>
            </a:extLst>
          </p:cNvPr>
          <p:cNvSpPr>
            <a:spLocks noGrp="1"/>
          </p:cNvSpPr>
          <p:nvPr>
            <p:ph type="title"/>
          </p:nvPr>
        </p:nvSpPr>
        <p:spPr/>
        <p:txBody>
          <a:bodyPr>
            <a:normAutofit fontScale="90000"/>
          </a:bodyPr>
          <a:lstStyle/>
          <a:p>
            <a:pPr marR="0"/>
            <a:r>
              <a:rPr lang="en-US" sz="4400" dirty="0"/>
              <a:t>3. Start with Simple Data Modeling and Extend Afterwards</a:t>
            </a:r>
          </a:p>
        </p:txBody>
      </p:sp>
      <p:sp>
        <p:nvSpPr>
          <p:cNvPr id="3" name="Text Placeholder 2">
            <a:extLst>
              <a:ext uri="{FF2B5EF4-FFF2-40B4-BE49-F238E27FC236}">
                <a16:creationId xmlns:a16="http://schemas.microsoft.com/office/drawing/2014/main" id="{16CF51D4-B959-48A0-B2B7-0374025C97D4}"/>
              </a:ext>
            </a:extLst>
          </p:cNvPr>
          <p:cNvSpPr>
            <a:spLocks noGrp="1"/>
          </p:cNvSpPr>
          <p:nvPr>
            <p:ph idx="1"/>
          </p:nvPr>
        </p:nvSpPr>
        <p:spPr/>
        <p:txBody>
          <a:bodyPr>
            <a:normAutofit fontScale="62500" lnSpcReduction="20000"/>
          </a:bodyPr>
          <a:lstStyle/>
          <a:p>
            <a:pPr marR="0" lvl="0">
              <a:lnSpc>
                <a:spcPct val="140000"/>
              </a:lnSpc>
            </a:pPr>
            <a:r>
              <a:rPr lang="en-US" dirty="0"/>
              <a:t>Data can become complex rapidly, due to factors like size, type, structure, growth rate, and query language. </a:t>
            </a:r>
          </a:p>
          <a:p>
            <a:pPr marR="0" lvl="0">
              <a:lnSpc>
                <a:spcPct val="140000"/>
              </a:lnSpc>
            </a:pPr>
            <a:r>
              <a:rPr lang="en-US" dirty="0"/>
              <a:t>Keeping data models small and simple at the start makes it easier to correct any problems or wrong turns. </a:t>
            </a:r>
          </a:p>
          <a:p>
            <a:pPr marR="0" lvl="0">
              <a:lnSpc>
                <a:spcPct val="140000"/>
              </a:lnSpc>
            </a:pPr>
            <a:r>
              <a:rPr lang="en-US" dirty="0"/>
              <a:t>When you are sure your initial models are accurate and meaningful you can bring in more datasets, eliminating any inconsistencies as you go. </a:t>
            </a:r>
          </a:p>
          <a:p>
            <a:pPr marR="0" lvl="0">
              <a:lnSpc>
                <a:spcPct val="140000"/>
              </a:lnSpc>
            </a:pPr>
            <a:r>
              <a:rPr lang="en-US" dirty="0"/>
              <a:t>You should look for a tool that makes it easy to begin, yet can support very large data models afterward, also letting you quickly “mash-up” multiple data sources from different physical locations.</a:t>
            </a:r>
          </a:p>
        </p:txBody>
      </p:sp>
    </p:spTree>
    <p:extLst>
      <p:ext uri="{BB962C8B-B14F-4D97-AF65-F5344CB8AC3E}">
        <p14:creationId xmlns:p14="http://schemas.microsoft.com/office/powerpoint/2010/main" val="1459400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D93E-FD5B-4613-AF74-1BFA969AA983}"/>
              </a:ext>
            </a:extLst>
          </p:cNvPr>
          <p:cNvSpPr>
            <a:spLocks noGrp="1"/>
          </p:cNvSpPr>
          <p:nvPr>
            <p:ph type="title"/>
          </p:nvPr>
        </p:nvSpPr>
        <p:spPr/>
        <p:txBody>
          <a:bodyPr>
            <a:noAutofit/>
          </a:bodyPr>
          <a:lstStyle/>
          <a:p>
            <a:pPr marR="0"/>
            <a:r>
              <a:rPr lang="en-US" sz="3600" dirty="0"/>
              <a:t>4. Break Business Enquiries Down into Facts, Dimensions, Filters, and Order</a:t>
            </a:r>
          </a:p>
        </p:txBody>
      </p:sp>
      <p:sp>
        <p:nvSpPr>
          <p:cNvPr id="3" name="Text Placeholder 2">
            <a:extLst>
              <a:ext uri="{FF2B5EF4-FFF2-40B4-BE49-F238E27FC236}">
                <a16:creationId xmlns:a16="http://schemas.microsoft.com/office/drawing/2014/main" id="{C07B653A-1A2A-4EF9-82C3-41999FB3B1B6}"/>
              </a:ext>
            </a:extLst>
          </p:cNvPr>
          <p:cNvSpPr>
            <a:spLocks noGrp="1"/>
          </p:cNvSpPr>
          <p:nvPr>
            <p:ph idx="1"/>
          </p:nvPr>
        </p:nvSpPr>
        <p:spPr/>
        <p:txBody>
          <a:bodyPr>
            <a:normAutofit lnSpcReduction="10000"/>
          </a:bodyPr>
          <a:lstStyle/>
          <a:p>
            <a:pPr marR="0" lvl="0">
              <a:lnSpc>
                <a:spcPct val="140000"/>
              </a:lnSpc>
            </a:pPr>
            <a:r>
              <a:rPr lang="en-US" sz="2400" dirty="0"/>
              <a:t>Understanding how business questions can be defined by these four elements will help you organize data in ways that make it easier to provide answers. </a:t>
            </a:r>
          </a:p>
          <a:p>
            <a:pPr marR="0" lvl="0">
              <a:lnSpc>
                <a:spcPct val="140000"/>
              </a:lnSpc>
            </a:pPr>
            <a:endParaRPr lang="en-US" sz="2400" dirty="0"/>
          </a:p>
          <a:p>
            <a:pPr marR="0" lvl="0">
              <a:lnSpc>
                <a:spcPct val="140000"/>
              </a:lnSpc>
            </a:pPr>
            <a:r>
              <a:rPr lang="en-US" sz="2400" dirty="0"/>
              <a:t>By organizing your data using individual tables for facts and for dimensions, you facilitate the analysis for finding your answer and for answering other business intelligence questions as well. </a:t>
            </a:r>
            <a:endParaRPr lang="en-US" sz="2400" dirty="0">
              <a:hlinkClick r:id="rId3"/>
            </a:endParaRPr>
          </a:p>
        </p:txBody>
      </p:sp>
    </p:spTree>
    <p:extLst>
      <p:ext uri="{BB962C8B-B14F-4D97-AF65-F5344CB8AC3E}">
        <p14:creationId xmlns:p14="http://schemas.microsoft.com/office/powerpoint/2010/main" val="5455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406EF-6663-4197-BDB5-C71DCA56365D}"/>
              </a:ext>
            </a:extLst>
          </p:cNvPr>
          <p:cNvSpPr>
            <a:spLocks noGrp="1"/>
          </p:cNvSpPr>
          <p:nvPr>
            <p:ph type="title"/>
          </p:nvPr>
        </p:nvSpPr>
        <p:spPr/>
        <p:txBody>
          <a:bodyPr>
            <a:normAutofit fontScale="90000"/>
          </a:bodyPr>
          <a:lstStyle/>
          <a:p>
            <a:pPr marR="0"/>
            <a:r>
              <a:rPr lang="en-US" sz="4400" dirty="0"/>
              <a:t>5. Use Just the Data You Need, Rather Than All the Data Available</a:t>
            </a:r>
          </a:p>
        </p:txBody>
      </p:sp>
      <p:sp>
        <p:nvSpPr>
          <p:cNvPr id="3" name="Text Placeholder 2">
            <a:extLst>
              <a:ext uri="{FF2B5EF4-FFF2-40B4-BE49-F238E27FC236}">
                <a16:creationId xmlns:a16="http://schemas.microsoft.com/office/drawing/2014/main" id="{ECBD38F3-CF4E-4BBA-9AEC-8C8254B2AE3C}"/>
              </a:ext>
            </a:extLst>
          </p:cNvPr>
          <p:cNvSpPr>
            <a:spLocks noGrp="1"/>
          </p:cNvSpPr>
          <p:nvPr>
            <p:ph idx="1"/>
          </p:nvPr>
        </p:nvSpPr>
        <p:spPr/>
        <p:txBody>
          <a:bodyPr>
            <a:normAutofit fontScale="85000" lnSpcReduction="20000"/>
          </a:bodyPr>
          <a:lstStyle/>
          <a:p>
            <a:pPr marR="0" lvl="0">
              <a:lnSpc>
                <a:spcPct val="130000"/>
              </a:lnSpc>
            </a:pPr>
            <a:r>
              <a:rPr lang="en-US" dirty="0"/>
              <a:t>Computers working with huge datasets can soon run into problems of computer memory and input-output speed. However, in many cases, only small portions of the data are needed to answer business questions. </a:t>
            </a:r>
          </a:p>
          <a:p>
            <a:pPr marR="0" lvl="0">
              <a:lnSpc>
                <a:spcPct val="130000"/>
              </a:lnSpc>
            </a:pPr>
            <a:endParaRPr lang="en-US" dirty="0"/>
          </a:p>
          <a:p>
            <a:pPr marR="0" lvl="0">
              <a:lnSpc>
                <a:spcPct val="130000"/>
              </a:lnSpc>
            </a:pPr>
            <a:r>
              <a:rPr lang="en-US" dirty="0"/>
              <a:t>Ideally, you should be able to simply check boxes on-screen to indicate which parts of datasets are to be used, letting you avoid data modeling waste and performance issues.</a:t>
            </a:r>
          </a:p>
        </p:txBody>
      </p:sp>
    </p:spTree>
    <p:extLst>
      <p:ext uri="{BB962C8B-B14F-4D97-AF65-F5344CB8AC3E}">
        <p14:creationId xmlns:p14="http://schemas.microsoft.com/office/powerpoint/2010/main" val="1568958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21708-6A5A-45EA-A9AD-8F74F4923776}"/>
              </a:ext>
            </a:extLst>
          </p:cNvPr>
          <p:cNvSpPr>
            <a:spLocks noGrp="1"/>
          </p:cNvSpPr>
          <p:nvPr>
            <p:ph type="title"/>
          </p:nvPr>
        </p:nvSpPr>
        <p:spPr/>
        <p:txBody>
          <a:bodyPr>
            <a:noAutofit/>
          </a:bodyPr>
          <a:lstStyle/>
          <a:p>
            <a:pPr marR="0"/>
            <a:r>
              <a:rPr lang="en-US" sz="3600" dirty="0"/>
              <a:t>6. Make Calculations in Advance to Prevent End User Disagreements</a:t>
            </a:r>
          </a:p>
        </p:txBody>
      </p:sp>
      <p:sp>
        <p:nvSpPr>
          <p:cNvPr id="3" name="Text Placeholder 2">
            <a:extLst>
              <a:ext uri="{FF2B5EF4-FFF2-40B4-BE49-F238E27FC236}">
                <a16:creationId xmlns:a16="http://schemas.microsoft.com/office/drawing/2014/main" id="{1B2A416D-D150-4965-BA37-CFA84DCFAE81}"/>
              </a:ext>
            </a:extLst>
          </p:cNvPr>
          <p:cNvSpPr>
            <a:spLocks noGrp="1"/>
          </p:cNvSpPr>
          <p:nvPr>
            <p:ph idx="1"/>
          </p:nvPr>
        </p:nvSpPr>
        <p:spPr/>
        <p:txBody>
          <a:bodyPr>
            <a:normAutofit fontScale="62500" lnSpcReduction="20000"/>
          </a:bodyPr>
          <a:lstStyle/>
          <a:p>
            <a:pPr marR="0" lvl="0">
              <a:lnSpc>
                <a:spcPct val="140000"/>
              </a:lnSpc>
            </a:pPr>
            <a:r>
              <a:rPr lang="en-US" dirty="0"/>
              <a:t>A key goal of data modeling is to establish one version of the truth, against which users can ask their business questions. While people may have different opinions on how an answer should be used, there should be no disagreement on the underlying data or the calculation used to get to the answer. </a:t>
            </a:r>
          </a:p>
          <a:p>
            <a:pPr marR="0" lvl="0">
              <a:lnSpc>
                <a:spcPct val="140000"/>
              </a:lnSpc>
            </a:pPr>
            <a:r>
              <a:rPr lang="en-US" dirty="0"/>
              <a:t>For example, a calculation might be required to aggregate daily sales data to derive monthly figures, which can then be compared to show best or worst months. Instead of leaving everyone to reach for their calculators or their spreadsheet applications (both common causes of user error), you can avoid problems by setting up this calculation in advance as part of your data modeling and making it available in the </a:t>
            </a:r>
            <a:r>
              <a:rPr lang="en-US" dirty="0">
                <a:hlinkClick r:id="rId2"/>
              </a:rPr>
              <a:t>dashboard for end users.</a:t>
            </a:r>
          </a:p>
        </p:txBody>
      </p:sp>
    </p:spTree>
    <p:extLst>
      <p:ext uri="{BB962C8B-B14F-4D97-AF65-F5344CB8AC3E}">
        <p14:creationId xmlns:p14="http://schemas.microsoft.com/office/powerpoint/2010/main" val="711651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EA34D-D46E-4A0C-9675-024FA6F9A32A}"/>
              </a:ext>
            </a:extLst>
          </p:cNvPr>
          <p:cNvSpPr>
            <a:spLocks noGrp="1"/>
          </p:cNvSpPr>
          <p:nvPr>
            <p:ph type="title"/>
          </p:nvPr>
        </p:nvSpPr>
        <p:spPr/>
        <p:txBody>
          <a:bodyPr>
            <a:normAutofit fontScale="90000"/>
          </a:bodyPr>
          <a:lstStyle/>
          <a:p>
            <a:pPr marR="0"/>
            <a:r>
              <a:rPr lang="en-US" sz="4400" dirty="0"/>
              <a:t>7. Verify Each Stage of Your Data Modeling Before Continuing</a:t>
            </a:r>
          </a:p>
        </p:txBody>
      </p:sp>
      <p:sp>
        <p:nvSpPr>
          <p:cNvPr id="3" name="Text Placeholder 2">
            <a:extLst>
              <a:ext uri="{FF2B5EF4-FFF2-40B4-BE49-F238E27FC236}">
                <a16:creationId xmlns:a16="http://schemas.microsoft.com/office/drawing/2014/main" id="{976178EC-4477-4F38-970E-87E61D5B3A6F}"/>
              </a:ext>
            </a:extLst>
          </p:cNvPr>
          <p:cNvSpPr>
            <a:spLocks noGrp="1"/>
          </p:cNvSpPr>
          <p:nvPr>
            <p:ph idx="1"/>
          </p:nvPr>
        </p:nvSpPr>
        <p:spPr/>
        <p:txBody>
          <a:bodyPr>
            <a:normAutofit fontScale="62500" lnSpcReduction="20000"/>
          </a:bodyPr>
          <a:lstStyle/>
          <a:p>
            <a:pPr marR="0" lvl="0">
              <a:lnSpc>
                <a:spcPct val="140000"/>
              </a:lnSpc>
            </a:pPr>
            <a:r>
              <a:rPr lang="en-US" dirty="0"/>
              <a:t>Each action should be checked before moving to the next step, starting with the data modeling priorities from the business requirements. For example, an attribute called the primary key must be chosen for a dataset, so that each record in the dataset can be identified uniquely by the value of primary key in that record. </a:t>
            </a:r>
          </a:p>
          <a:p>
            <a:pPr marR="0" lvl="0">
              <a:lnSpc>
                <a:spcPct val="140000"/>
              </a:lnSpc>
            </a:pPr>
            <a:endParaRPr lang="en-US" dirty="0"/>
          </a:p>
          <a:p>
            <a:pPr marR="0" lvl="0">
              <a:lnSpc>
                <a:spcPct val="140000"/>
              </a:lnSpc>
            </a:pPr>
            <a:r>
              <a:rPr lang="en-US" dirty="0"/>
              <a:t>The same technique can be applied to a join of two datasets to check that the relationship between them is either one-to-one or one-to-many and to avoid many-to-many relationships that lead to overly complex or unmanageable data models.</a:t>
            </a:r>
          </a:p>
        </p:txBody>
      </p:sp>
    </p:spTree>
    <p:extLst>
      <p:ext uri="{BB962C8B-B14F-4D97-AF65-F5344CB8AC3E}">
        <p14:creationId xmlns:p14="http://schemas.microsoft.com/office/powerpoint/2010/main" val="349385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D132E-DA27-4C17-9EF8-76FD4862F9D1}"/>
              </a:ext>
            </a:extLst>
          </p:cNvPr>
          <p:cNvSpPr>
            <a:spLocks noGrp="1"/>
          </p:cNvSpPr>
          <p:nvPr>
            <p:ph type="title"/>
          </p:nvPr>
        </p:nvSpPr>
        <p:spPr/>
        <p:txBody>
          <a:bodyPr/>
          <a:lstStyle/>
          <a:p>
            <a:r>
              <a:rPr lang="en-US" sz="4400" dirty="0"/>
              <a:t>Housekeeping</a:t>
            </a:r>
          </a:p>
        </p:txBody>
      </p:sp>
      <p:sp>
        <p:nvSpPr>
          <p:cNvPr id="3" name="Content Placeholder 2">
            <a:extLst>
              <a:ext uri="{FF2B5EF4-FFF2-40B4-BE49-F238E27FC236}">
                <a16:creationId xmlns:a16="http://schemas.microsoft.com/office/drawing/2014/main" id="{EEA5CB28-128C-43BA-9BF2-EF500883E4CB}"/>
              </a:ext>
            </a:extLst>
          </p:cNvPr>
          <p:cNvSpPr>
            <a:spLocks noGrp="1"/>
          </p:cNvSpPr>
          <p:nvPr>
            <p:ph idx="1"/>
          </p:nvPr>
        </p:nvSpPr>
        <p:spPr/>
        <p:txBody>
          <a:bodyPr/>
          <a:lstStyle/>
          <a:p>
            <a:r>
              <a:rPr lang="en-US" dirty="0"/>
              <a:t>Class hours</a:t>
            </a:r>
          </a:p>
          <a:p>
            <a:r>
              <a:rPr lang="en-US" dirty="0"/>
              <a:t>Breaks</a:t>
            </a:r>
          </a:p>
          <a:p>
            <a:r>
              <a:rPr lang="en-US" dirty="0"/>
              <a:t>Cell phones on vibrate</a:t>
            </a:r>
          </a:p>
          <a:p>
            <a:r>
              <a:rPr lang="en-US" dirty="0"/>
              <a:t>Ask questions during class!</a:t>
            </a:r>
          </a:p>
        </p:txBody>
      </p:sp>
    </p:spTree>
    <p:extLst>
      <p:ext uri="{BB962C8B-B14F-4D97-AF65-F5344CB8AC3E}">
        <p14:creationId xmlns:p14="http://schemas.microsoft.com/office/powerpoint/2010/main" val="4084046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EE996-8866-4B79-841D-530C372F88B6}"/>
              </a:ext>
            </a:extLst>
          </p:cNvPr>
          <p:cNvSpPr>
            <a:spLocks noGrp="1"/>
          </p:cNvSpPr>
          <p:nvPr>
            <p:ph type="title"/>
          </p:nvPr>
        </p:nvSpPr>
        <p:spPr/>
        <p:txBody>
          <a:bodyPr/>
          <a:lstStyle/>
          <a:p>
            <a:pPr marR="0"/>
            <a:r>
              <a:rPr lang="en-US" sz="4400" dirty="0"/>
              <a:t>8. Look for Causation, Not Just Correlation</a:t>
            </a:r>
          </a:p>
        </p:txBody>
      </p:sp>
      <p:sp>
        <p:nvSpPr>
          <p:cNvPr id="3" name="Text Placeholder 2">
            <a:extLst>
              <a:ext uri="{FF2B5EF4-FFF2-40B4-BE49-F238E27FC236}">
                <a16:creationId xmlns:a16="http://schemas.microsoft.com/office/drawing/2014/main" id="{39A7D55F-6F9C-4F47-B592-D67304B26578}"/>
              </a:ext>
            </a:extLst>
          </p:cNvPr>
          <p:cNvSpPr>
            <a:spLocks noGrp="1"/>
          </p:cNvSpPr>
          <p:nvPr>
            <p:ph idx="1"/>
          </p:nvPr>
        </p:nvSpPr>
        <p:spPr/>
        <p:txBody>
          <a:bodyPr>
            <a:normAutofit fontScale="62500" lnSpcReduction="20000"/>
          </a:bodyPr>
          <a:lstStyle/>
          <a:p>
            <a:pPr marR="0" lvl="0">
              <a:lnSpc>
                <a:spcPct val="140000"/>
              </a:lnSpc>
            </a:pPr>
            <a:r>
              <a:rPr lang="en-US" dirty="0"/>
              <a:t>Data modeling includes guidance in the way the modeled data is used. While empowering end users to access business intelligence for themselves is a big step forwards, it is also important that they avoid jumping to wrong conclusions. </a:t>
            </a:r>
          </a:p>
          <a:p>
            <a:pPr marR="0" lvl="0">
              <a:lnSpc>
                <a:spcPct val="140000"/>
              </a:lnSpc>
            </a:pPr>
            <a:r>
              <a:rPr lang="en-US" dirty="0"/>
              <a:t>For example, perhaps they see that sales of two different products appear to rise and fall together. Are sales of one product driving sales of the other one (a cause and effect relationship), or do they just happen to rise and fall together (simple correlation) because of another factor such as the economy or the weather? Confusing causation and correlation here could lead to targeting wrong or non-existent opportunities, and thus wasting business resources.</a:t>
            </a:r>
          </a:p>
        </p:txBody>
      </p:sp>
    </p:spTree>
    <p:extLst>
      <p:ext uri="{BB962C8B-B14F-4D97-AF65-F5344CB8AC3E}">
        <p14:creationId xmlns:p14="http://schemas.microsoft.com/office/powerpoint/2010/main" val="1806564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B4376-014E-4591-AE58-7D97FF866B33}"/>
              </a:ext>
            </a:extLst>
          </p:cNvPr>
          <p:cNvSpPr>
            <a:spLocks noGrp="1"/>
          </p:cNvSpPr>
          <p:nvPr>
            <p:ph type="title"/>
          </p:nvPr>
        </p:nvSpPr>
        <p:spPr/>
        <p:txBody>
          <a:bodyPr/>
          <a:lstStyle/>
          <a:p>
            <a:pPr marR="0"/>
            <a:r>
              <a:rPr lang="en-US" sz="4400" dirty="0"/>
              <a:t>9. Use Smart Tools to Do the Heavy Lifting</a:t>
            </a:r>
          </a:p>
        </p:txBody>
      </p:sp>
      <p:sp>
        <p:nvSpPr>
          <p:cNvPr id="3" name="Text Placeholder 2">
            <a:extLst>
              <a:ext uri="{FF2B5EF4-FFF2-40B4-BE49-F238E27FC236}">
                <a16:creationId xmlns:a16="http://schemas.microsoft.com/office/drawing/2014/main" id="{27FF6E02-CCF8-49A6-98F8-32FC24157FEE}"/>
              </a:ext>
            </a:extLst>
          </p:cNvPr>
          <p:cNvSpPr>
            <a:spLocks noGrp="1"/>
          </p:cNvSpPr>
          <p:nvPr>
            <p:ph idx="1"/>
          </p:nvPr>
        </p:nvSpPr>
        <p:spPr/>
        <p:txBody>
          <a:bodyPr>
            <a:normAutofit fontScale="62500" lnSpcReduction="20000"/>
          </a:bodyPr>
          <a:lstStyle/>
          <a:p>
            <a:pPr marR="0" lvl="0">
              <a:lnSpc>
                <a:spcPct val="140000"/>
              </a:lnSpc>
            </a:pPr>
            <a:r>
              <a:rPr lang="en-US" dirty="0"/>
              <a:t>More complex data modeling may require coding or other actions to process data before analysis begins. However, if such “heavy lifting” can be done for you by a software application, this frees you from the need to learn about different programming languages and lets you spend time on other activities of value to your enterprise. </a:t>
            </a:r>
          </a:p>
          <a:p>
            <a:pPr marR="0" lvl="0">
              <a:lnSpc>
                <a:spcPct val="140000"/>
              </a:lnSpc>
            </a:pPr>
            <a:r>
              <a:rPr lang="en-US" dirty="0"/>
              <a:t>A suitable software product can facilitate or automate all the different stages of data ETL (extracting, transforming, and loading). Data can be accessed visually without any coding required, different data sources can be brought together using a simple drag-and-drop interface, and data modeling can even be done automatically based on the query type.</a:t>
            </a:r>
          </a:p>
        </p:txBody>
      </p:sp>
    </p:spTree>
    <p:extLst>
      <p:ext uri="{BB962C8B-B14F-4D97-AF65-F5344CB8AC3E}">
        <p14:creationId xmlns:p14="http://schemas.microsoft.com/office/powerpoint/2010/main" val="1233786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74B89-641C-47CC-A72E-C0D78843AA97}"/>
              </a:ext>
            </a:extLst>
          </p:cNvPr>
          <p:cNvSpPr>
            <a:spLocks noGrp="1"/>
          </p:cNvSpPr>
          <p:nvPr>
            <p:ph type="title"/>
          </p:nvPr>
        </p:nvSpPr>
        <p:spPr/>
        <p:txBody>
          <a:bodyPr/>
          <a:lstStyle/>
          <a:p>
            <a:pPr marR="0"/>
            <a:r>
              <a:rPr lang="en-US" sz="4400" dirty="0"/>
              <a:t>10. Make Your Data Models Evolve</a:t>
            </a:r>
          </a:p>
        </p:txBody>
      </p:sp>
      <p:sp>
        <p:nvSpPr>
          <p:cNvPr id="3" name="Text Placeholder 2">
            <a:extLst>
              <a:ext uri="{FF2B5EF4-FFF2-40B4-BE49-F238E27FC236}">
                <a16:creationId xmlns:a16="http://schemas.microsoft.com/office/drawing/2014/main" id="{A7A0DEF4-959F-4699-AA49-9BE215D45B96}"/>
              </a:ext>
            </a:extLst>
          </p:cNvPr>
          <p:cNvSpPr>
            <a:spLocks noGrp="1"/>
          </p:cNvSpPr>
          <p:nvPr>
            <p:ph idx="1"/>
          </p:nvPr>
        </p:nvSpPr>
        <p:spPr/>
        <p:txBody>
          <a:bodyPr>
            <a:normAutofit fontScale="77500" lnSpcReduction="20000"/>
          </a:bodyPr>
          <a:lstStyle/>
          <a:p>
            <a:pPr marR="0" lvl="0">
              <a:lnSpc>
                <a:spcPct val="130000"/>
              </a:lnSpc>
            </a:pPr>
            <a:r>
              <a:rPr lang="en-US" dirty="0"/>
              <a:t>Data models in business are never carved in stone because data sources and business priorities change continually. Therefore, you must plan on updating or changing them over time. </a:t>
            </a:r>
          </a:p>
          <a:p>
            <a:pPr marR="0" lvl="0">
              <a:lnSpc>
                <a:spcPct val="130000"/>
              </a:lnSpc>
            </a:pPr>
            <a:endParaRPr lang="en-US" dirty="0"/>
          </a:p>
          <a:p>
            <a:pPr marR="0" lvl="0">
              <a:lnSpc>
                <a:spcPct val="130000"/>
              </a:lnSpc>
            </a:pPr>
            <a:r>
              <a:rPr lang="en-US" dirty="0"/>
              <a:t>For this, store your data models in a repository that makes them easy to access for expansion and modification, and use a data dictionary or “ready reference” with clear, up-to-date information about the purpose and format of each type of data.</a:t>
            </a:r>
            <a:endParaRPr lang="en-US" dirty="0">
              <a:hlinkClick r:id="rId3"/>
            </a:endParaRPr>
          </a:p>
        </p:txBody>
      </p:sp>
    </p:spTree>
    <p:extLst>
      <p:ext uri="{BB962C8B-B14F-4D97-AF65-F5344CB8AC3E}">
        <p14:creationId xmlns:p14="http://schemas.microsoft.com/office/powerpoint/2010/main" val="890771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70611-4B72-4597-A1FD-B3DC43E6EF24}"/>
              </a:ext>
            </a:extLst>
          </p:cNvPr>
          <p:cNvSpPr>
            <a:spLocks noGrp="1"/>
          </p:cNvSpPr>
          <p:nvPr>
            <p:ph type="title"/>
          </p:nvPr>
        </p:nvSpPr>
        <p:spPr/>
        <p:txBody>
          <a:bodyPr/>
          <a:lstStyle/>
          <a:p>
            <a:r>
              <a:rPr lang="en-US" dirty="0"/>
              <a:t>Tools to Help You</a:t>
            </a:r>
          </a:p>
        </p:txBody>
      </p:sp>
      <p:sp>
        <p:nvSpPr>
          <p:cNvPr id="3" name="Content Placeholder 2">
            <a:extLst>
              <a:ext uri="{FF2B5EF4-FFF2-40B4-BE49-F238E27FC236}">
                <a16:creationId xmlns:a16="http://schemas.microsoft.com/office/drawing/2014/main" id="{B702CF93-72DB-426E-BF99-54048CFE69A7}"/>
              </a:ext>
            </a:extLst>
          </p:cNvPr>
          <p:cNvSpPr>
            <a:spLocks noGrp="1"/>
          </p:cNvSpPr>
          <p:nvPr>
            <p:ph idx="1"/>
          </p:nvPr>
        </p:nvSpPr>
        <p:spPr>
          <a:xfrm>
            <a:off x="5118447" y="803186"/>
            <a:ext cx="6281873" cy="5248622"/>
          </a:xfrm>
        </p:spPr>
        <p:txBody>
          <a:bodyPr>
            <a:noAutofit/>
          </a:bodyPr>
          <a:lstStyle/>
          <a:p>
            <a:r>
              <a:rPr lang="en-US" sz="1600" u="sng" dirty="0">
                <a:hlinkClick r:id="rId2"/>
              </a:rPr>
              <a:t>Entity Relationship Diagram</a:t>
            </a:r>
            <a:r>
              <a:rPr lang="en-US" sz="1600" dirty="0"/>
              <a:t> (ERD) – A handy tool that helps visualize relationships between key business concepts to encourage business-focused database designs.</a:t>
            </a:r>
          </a:p>
          <a:p>
            <a:r>
              <a:rPr lang="en-US" sz="1600" u="sng" dirty="0">
                <a:hlinkClick r:id="rId3"/>
              </a:rPr>
              <a:t>Data Dictionary</a:t>
            </a:r>
            <a:r>
              <a:rPr lang="en-US" sz="1600" dirty="0"/>
              <a:t> – A spreadsheet format that enables you to communicate to business stakeholders clearly and in an organized way, eliminating long lists of fields inside use cases or other requirements document.</a:t>
            </a:r>
          </a:p>
          <a:p>
            <a:r>
              <a:rPr lang="en-US" sz="1600" u="sng" dirty="0">
                <a:hlinkClick r:id="rId4"/>
              </a:rPr>
              <a:t>Data Mapping</a:t>
            </a:r>
            <a:r>
              <a:rPr lang="en-US" sz="1600" dirty="0"/>
              <a:t> – An essential template for a data migration or data integration project that will ensure any data-related issues are discovered and resolved ahead of the last-minute data crunching that often derails big projects.</a:t>
            </a:r>
          </a:p>
          <a:p>
            <a:r>
              <a:rPr lang="en-US" sz="1600" u="sng" dirty="0">
                <a:hlinkClick r:id="rId5"/>
              </a:rPr>
              <a:t>Glossary</a:t>
            </a:r>
            <a:r>
              <a:rPr lang="en-US" sz="1600" dirty="0"/>
              <a:t> – Along with encouraging more effective communication among stakeholders, clarifying your requirements documents, and helping you learn about a new business domain, a glossary will make the rest of the data modeling techniques easier, as you’ll be working from a clear and unambiguous collection of terms.</a:t>
            </a:r>
          </a:p>
        </p:txBody>
      </p:sp>
    </p:spTree>
    <p:extLst>
      <p:ext uri="{BB962C8B-B14F-4D97-AF65-F5344CB8AC3E}">
        <p14:creationId xmlns:p14="http://schemas.microsoft.com/office/powerpoint/2010/main" val="2683825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D9880-4DAF-4823-A816-551872A8ECDD}"/>
              </a:ext>
            </a:extLst>
          </p:cNvPr>
          <p:cNvSpPr>
            <a:spLocks noGrp="1"/>
          </p:cNvSpPr>
          <p:nvPr>
            <p:ph type="title"/>
          </p:nvPr>
        </p:nvSpPr>
        <p:spPr/>
        <p:txBody>
          <a:bodyPr/>
          <a:lstStyle/>
          <a:p>
            <a:r>
              <a:rPr lang="en-US" dirty="0"/>
              <a:t>Key Elements of an ERD</a:t>
            </a:r>
          </a:p>
        </p:txBody>
      </p:sp>
      <p:sp>
        <p:nvSpPr>
          <p:cNvPr id="3" name="Content Placeholder 2">
            <a:extLst>
              <a:ext uri="{FF2B5EF4-FFF2-40B4-BE49-F238E27FC236}">
                <a16:creationId xmlns:a16="http://schemas.microsoft.com/office/drawing/2014/main" id="{9614EBA5-73EE-40C1-9450-BAE75D68B7A9}"/>
              </a:ext>
            </a:extLst>
          </p:cNvPr>
          <p:cNvSpPr>
            <a:spLocks noGrp="1"/>
          </p:cNvSpPr>
          <p:nvPr>
            <p:ph idx="1"/>
          </p:nvPr>
        </p:nvSpPr>
        <p:spPr>
          <a:xfrm>
            <a:off x="5118447" y="803185"/>
            <a:ext cx="6281873" cy="5715601"/>
          </a:xfrm>
        </p:spPr>
        <p:txBody>
          <a:bodyPr>
            <a:normAutofit/>
          </a:bodyPr>
          <a:lstStyle/>
          <a:p>
            <a:r>
              <a:rPr lang="en-US" sz="1800" u="sng" dirty="0">
                <a:hlinkClick r:id="rId2"/>
              </a:rPr>
              <a:t>Entities </a:t>
            </a:r>
            <a:r>
              <a:rPr lang="en-US" sz="1800" dirty="0"/>
              <a:t> – An entity is a thing. In business domain terms, it’s a concept or glossary-level term. In relational database terms, it’s the table.</a:t>
            </a:r>
          </a:p>
          <a:p>
            <a:r>
              <a:rPr lang="en-US" sz="1800" u="sng" dirty="0">
                <a:hlinkClick r:id="rId2"/>
              </a:rPr>
              <a:t>Relationship </a:t>
            </a:r>
            <a:r>
              <a:rPr lang="en-US" sz="1800" dirty="0"/>
              <a:t> – The real insight from this type of diagram comes when we see how entities relate to one another, or relationships. Relationships can be thought of as verbs that link two or more nouns. Relationships can be modeled numerically, using the multiplicity syntax from a class diagram, or using Crows Foot Notation.</a:t>
            </a:r>
          </a:p>
          <a:p>
            <a:r>
              <a:rPr lang="en-US" sz="1800" u="sng" dirty="0">
                <a:solidFill>
                  <a:schemeClr val="accent1"/>
                </a:solidFill>
              </a:rPr>
              <a:t>Attributes</a:t>
            </a:r>
            <a:r>
              <a:rPr lang="en-US" sz="1800" dirty="0"/>
              <a:t> – Within each entity, there can be more than one attribute. Attributes provide detailed information about the concept. In a relational database, attributes are represented by the fields where the information inside a record is held.</a:t>
            </a:r>
          </a:p>
          <a:p>
            <a:endParaRPr lang="en-US" dirty="0"/>
          </a:p>
        </p:txBody>
      </p:sp>
    </p:spTree>
    <p:extLst>
      <p:ext uri="{BB962C8B-B14F-4D97-AF65-F5344CB8AC3E}">
        <p14:creationId xmlns:p14="http://schemas.microsoft.com/office/powerpoint/2010/main" val="42889491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F9058-FC2E-4F33-82E3-DC01687DA88F}"/>
              </a:ext>
            </a:extLst>
          </p:cNvPr>
          <p:cNvSpPr>
            <a:spLocks noGrp="1"/>
          </p:cNvSpPr>
          <p:nvPr>
            <p:ph type="title"/>
          </p:nvPr>
        </p:nvSpPr>
        <p:spPr/>
        <p:txBody>
          <a:bodyPr/>
          <a:lstStyle/>
          <a:p>
            <a:r>
              <a:rPr lang="en-US" dirty="0"/>
              <a:t>Sample ERD</a:t>
            </a:r>
          </a:p>
        </p:txBody>
      </p:sp>
      <p:pic>
        <p:nvPicPr>
          <p:cNvPr id="4" name="Content Placeholder 3">
            <a:extLst>
              <a:ext uri="{FF2B5EF4-FFF2-40B4-BE49-F238E27FC236}">
                <a16:creationId xmlns:a16="http://schemas.microsoft.com/office/drawing/2014/main" id="{19FD507E-0E8B-448E-AE4E-3E1C4FDCB2DD}"/>
              </a:ext>
            </a:extLst>
          </p:cNvPr>
          <p:cNvPicPr>
            <a:picLocks noGrp="1" noChangeAspect="1"/>
          </p:cNvPicPr>
          <p:nvPr>
            <p:ph idx="1"/>
          </p:nvPr>
        </p:nvPicPr>
        <p:blipFill>
          <a:blip r:embed="rId2"/>
          <a:stretch>
            <a:fillRect/>
          </a:stretch>
        </p:blipFill>
        <p:spPr>
          <a:xfrm>
            <a:off x="4954878" y="619433"/>
            <a:ext cx="6652103" cy="5653288"/>
          </a:xfrm>
          <a:prstGeom prst="rect">
            <a:avLst/>
          </a:prstGeom>
        </p:spPr>
      </p:pic>
    </p:spTree>
    <p:extLst>
      <p:ext uri="{BB962C8B-B14F-4D97-AF65-F5344CB8AC3E}">
        <p14:creationId xmlns:p14="http://schemas.microsoft.com/office/powerpoint/2010/main" val="3962511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1DE37-13A1-4683-89D1-1DB4E7D98D00}"/>
              </a:ext>
            </a:extLst>
          </p:cNvPr>
          <p:cNvSpPr>
            <a:spLocks noGrp="1"/>
          </p:cNvSpPr>
          <p:nvPr>
            <p:ph type="title"/>
          </p:nvPr>
        </p:nvSpPr>
        <p:spPr/>
        <p:txBody>
          <a:bodyPr/>
          <a:lstStyle/>
          <a:p>
            <a:r>
              <a:rPr lang="en-US" dirty="0"/>
              <a:t>Data Dictionary</a:t>
            </a:r>
          </a:p>
        </p:txBody>
      </p:sp>
      <p:pic>
        <p:nvPicPr>
          <p:cNvPr id="3074" name="Picture 2" descr="Related image">
            <a:extLst>
              <a:ext uri="{FF2B5EF4-FFF2-40B4-BE49-F238E27FC236}">
                <a16:creationId xmlns:a16="http://schemas.microsoft.com/office/drawing/2014/main" id="{FE68987C-B11C-4E6F-BF66-7F39B02962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71246" y="1297858"/>
            <a:ext cx="7738486" cy="4350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0450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3A801-8559-4912-8C88-048E573F2518}"/>
              </a:ext>
            </a:extLst>
          </p:cNvPr>
          <p:cNvSpPr>
            <a:spLocks noGrp="1"/>
          </p:cNvSpPr>
          <p:nvPr>
            <p:ph type="title"/>
          </p:nvPr>
        </p:nvSpPr>
        <p:spPr/>
        <p:txBody>
          <a:bodyPr/>
          <a:lstStyle/>
          <a:p>
            <a:r>
              <a:rPr lang="en-US" dirty="0"/>
              <a:t>Data Mapping</a:t>
            </a:r>
          </a:p>
        </p:txBody>
      </p:sp>
      <p:pic>
        <p:nvPicPr>
          <p:cNvPr id="4" name="Content Placeholder 3">
            <a:extLst>
              <a:ext uri="{FF2B5EF4-FFF2-40B4-BE49-F238E27FC236}">
                <a16:creationId xmlns:a16="http://schemas.microsoft.com/office/drawing/2014/main" id="{30859F8C-F480-434C-9C23-16DB10920D35}"/>
              </a:ext>
            </a:extLst>
          </p:cNvPr>
          <p:cNvPicPr>
            <a:picLocks noGrp="1" noChangeAspect="1"/>
          </p:cNvPicPr>
          <p:nvPr>
            <p:ph idx="1"/>
          </p:nvPr>
        </p:nvPicPr>
        <p:blipFill>
          <a:blip r:embed="rId3"/>
          <a:stretch>
            <a:fillRect/>
          </a:stretch>
        </p:blipFill>
        <p:spPr>
          <a:xfrm>
            <a:off x="4704075" y="825909"/>
            <a:ext cx="7355967" cy="5383161"/>
          </a:xfrm>
          <a:prstGeom prst="rect">
            <a:avLst/>
          </a:prstGeom>
        </p:spPr>
      </p:pic>
    </p:spTree>
    <p:extLst>
      <p:ext uri="{BB962C8B-B14F-4D97-AF65-F5344CB8AC3E}">
        <p14:creationId xmlns:p14="http://schemas.microsoft.com/office/powerpoint/2010/main" val="206220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47940-1C23-4148-944E-897B0A36145F}"/>
              </a:ext>
            </a:extLst>
          </p:cNvPr>
          <p:cNvSpPr>
            <a:spLocks noGrp="1"/>
          </p:cNvSpPr>
          <p:nvPr>
            <p:ph type="title"/>
          </p:nvPr>
        </p:nvSpPr>
        <p:spPr/>
        <p:txBody>
          <a:bodyPr/>
          <a:lstStyle/>
          <a:p>
            <a:r>
              <a:rPr lang="en-US" dirty="0"/>
              <a:t>Glossary</a:t>
            </a:r>
          </a:p>
        </p:txBody>
      </p:sp>
      <p:sp>
        <p:nvSpPr>
          <p:cNvPr id="3" name="Content Placeholder 2">
            <a:extLst>
              <a:ext uri="{FF2B5EF4-FFF2-40B4-BE49-F238E27FC236}">
                <a16:creationId xmlns:a16="http://schemas.microsoft.com/office/drawing/2014/main" id="{51A7E656-09A9-423D-BBD2-6DD2BCAC2107}"/>
              </a:ext>
            </a:extLst>
          </p:cNvPr>
          <p:cNvSpPr>
            <a:spLocks noGrp="1"/>
          </p:cNvSpPr>
          <p:nvPr>
            <p:ph idx="1"/>
          </p:nvPr>
        </p:nvSpPr>
        <p:spPr/>
        <p:txBody>
          <a:bodyPr>
            <a:normAutofit/>
          </a:bodyPr>
          <a:lstStyle/>
          <a:p>
            <a:r>
              <a:rPr lang="en-US" sz="1800" dirty="0">
                <a:solidFill>
                  <a:schemeClr val="accent1"/>
                </a:solidFill>
              </a:rPr>
              <a:t>Terms</a:t>
            </a:r>
            <a:r>
              <a:rPr lang="en-US" sz="1800" dirty="0"/>
              <a:t> – This is the unique words or short phrases that are part of business conversations. Typically terms are nouns – or persons, places, or things.</a:t>
            </a:r>
          </a:p>
          <a:p>
            <a:r>
              <a:rPr lang="en-US" sz="1800" dirty="0">
                <a:solidFill>
                  <a:schemeClr val="accent1"/>
                </a:solidFill>
              </a:rPr>
              <a:t>Definitions</a:t>
            </a:r>
            <a:r>
              <a:rPr lang="en-US" sz="1800" dirty="0"/>
              <a:t> – Provides the exact meaning of a term in an unambiguous way and clarifies the boundaries of when the term can appropriately be used in communication.</a:t>
            </a:r>
          </a:p>
          <a:p>
            <a:r>
              <a:rPr lang="en-US" sz="1800" dirty="0">
                <a:solidFill>
                  <a:schemeClr val="accent1"/>
                </a:solidFill>
              </a:rPr>
              <a:t>Alias</a:t>
            </a:r>
            <a:r>
              <a:rPr lang="en-US" sz="1800" dirty="0"/>
              <a:t> – A word, phrase, or acronym that is used interchangeably with the primary term in your glossary.</a:t>
            </a:r>
          </a:p>
          <a:p>
            <a:r>
              <a:rPr lang="en-US" sz="1800" dirty="0">
                <a:solidFill>
                  <a:schemeClr val="accent1"/>
                </a:solidFill>
              </a:rPr>
              <a:t>Related Terms</a:t>
            </a:r>
            <a:r>
              <a:rPr lang="en-US" sz="1800" dirty="0"/>
              <a:t> – References to separate terms in your glossary which are similar to, but not interchangeable with, your primary listed terms.</a:t>
            </a:r>
          </a:p>
        </p:txBody>
      </p:sp>
    </p:spTree>
    <p:extLst>
      <p:ext uri="{BB962C8B-B14F-4D97-AF65-F5344CB8AC3E}">
        <p14:creationId xmlns:p14="http://schemas.microsoft.com/office/powerpoint/2010/main" val="527754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324EE-4C68-4419-9FB1-49FB691EA14C}"/>
              </a:ext>
            </a:extLst>
          </p:cNvPr>
          <p:cNvSpPr>
            <a:spLocks noGrp="1"/>
          </p:cNvSpPr>
          <p:nvPr>
            <p:ph type="title"/>
          </p:nvPr>
        </p:nvSpPr>
        <p:spPr/>
        <p:txBody>
          <a:bodyPr/>
          <a:lstStyle/>
          <a:p>
            <a:r>
              <a:rPr lang="en-US" dirty="0"/>
              <a:t>Steps to Data Modeling in Excel</a:t>
            </a:r>
          </a:p>
        </p:txBody>
      </p:sp>
      <p:sp>
        <p:nvSpPr>
          <p:cNvPr id="3" name="Content Placeholder 2">
            <a:extLst>
              <a:ext uri="{FF2B5EF4-FFF2-40B4-BE49-F238E27FC236}">
                <a16:creationId xmlns:a16="http://schemas.microsoft.com/office/drawing/2014/main" id="{64B7583D-4402-4F3C-B915-A3936C5491B6}"/>
              </a:ext>
            </a:extLst>
          </p:cNvPr>
          <p:cNvSpPr>
            <a:spLocks noGrp="1"/>
          </p:cNvSpPr>
          <p:nvPr>
            <p:ph idx="1"/>
          </p:nvPr>
        </p:nvSpPr>
        <p:spPr/>
        <p:txBody>
          <a:bodyPr/>
          <a:lstStyle/>
          <a:p>
            <a:pPr marL="514350" indent="-514350">
              <a:buFont typeface="+mj-lt"/>
              <a:buAutoNum type="arabicPeriod"/>
            </a:pPr>
            <a:r>
              <a:rPr lang="en-US" dirty="0"/>
              <a:t>Import/Enter the Data</a:t>
            </a:r>
          </a:p>
          <a:p>
            <a:pPr marL="514350" indent="-514350">
              <a:buFont typeface="+mj-lt"/>
              <a:buAutoNum type="arabicPeriod"/>
            </a:pPr>
            <a:r>
              <a:rPr lang="en-US" dirty="0"/>
              <a:t>Clean up the Data</a:t>
            </a:r>
          </a:p>
          <a:p>
            <a:pPr marL="514350" indent="-514350">
              <a:buFont typeface="+mj-lt"/>
              <a:buAutoNum type="arabicPeriod"/>
            </a:pPr>
            <a:r>
              <a:rPr lang="en-US" dirty="0"/>
              <a:t>Create Relationships between the Data </a:t>
            </a:r>
          </a:p>
          <a:p>
            <a:pPr lvl="2"/>
            <a:r>
              <a:rPr lang="en-US" sz="1800" dirty="0"/>
              <a:t>Use </a:t>
            </a:r>
            <a:r>
              <a:rPr lang="en-US" sz="1800" dirty="0" err="1"/>
              <a:t>Vlookups</a:t>
            </a:r>
            <a:endParaRPr lang="en-US" sz="1800" dirty="0"/>
          </a:p>
          <a:p>
            <a:pPr lvl="2"/>
            <a:r>
              <a:rPr lang="en-US" sz="1800" dirty="0"/>
              <a:t>Use PowerPivot</a:t>
            </a:r>
          </a:p>
          <a:p>
            <a:pPr marL="514350" indent="-514350">
              <a:buFont typeface="+mj-lt"/>
              <a:buAutoNum type="arabicPeriod"/>
            </a:pPr>
            <a:r>
              <a:rPr lang="en-US" dirty="0"/>
              <a:t>Create Pivot Tables to Report off the Data</a:t>
            </a:r>
          </a:p>
        </p:txBody>
      </p:sp>
    </p:spTree>
    <p:extLst>
      <p:ext uri="{BB962C8B-B14F-4D97-AF65-F5344CB8AC3E}">
        <p14:creationId xmlns:p14="http://schemas.microsoft.com/office/powerpoint/2010/main" val="1142619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F02FE-AD1E-417D-A07F-62AC439CAF53}"/>
              </a:ext>
            </a:extLst>
          </p:cNvPr>
          <p:cNvSpPr>
            <a:spLocks noGrp="1"/>
          </p:cNvSpPr>
          <p:nvPr>
            <p:ph type="title"/>
          </p:nvPr>
        </p:nvSpPr>
        <p:spPr/>
        <p:txBody>
          <a:bodyPr/>
          <a:lstStyle/>
          <a:p>
            <a:r>
              <a:rPr lang="en-US" dirty="0"/>
              <a:t>Class Objectives</a:t>
            </a:r>
          </a:p>
        </p:txBody>
      </p:sp>
      <p:sp>
        <p:nvSpPr>
          <p:cNvPr id="3" name="Content Placeholder 2">
            <a:extLst>
              <a:ext uri="{FF2B5EF4-FFF2-40B4-BE49-F238E27FC236}">
                <a16:creationId xmlns:a16="http://schemas.microsoft.com/office/drawing/2014/main" id="{89FDCD12-CEAA-4783-A5AF-18CA9C5ECAEB}"/>
              </a:ext>
            </a:extLst>
          </p:cNvPr>
          <p:cNvSpPr>
            <a:spLocks noGrp="1"/>
          </p:cNvSpPr>
          <p:nvPr>
            <p:ph idx="1"/>
          </p:nvPr>
        </p:nvSpPr>
        <p:spPr/>
        <p:txBody>
          <a:bodyPr>
            <a:normAutofit/>
          </a:bodyPr>
          <a:lstStyle/>
          <a:p>
            <a:pPr lvl="0"/>
            <a:r>
              <a:rPr lang="en-US" dirty="0"/>
              <a:t>Data Modeling Theory &amp; Concepts</a:t>
            </a:r>
            <a:endParaRPr lang="en-US" sz="1600" dirty="0"/>
          </a:p>
          <a:p>
            <a:pPr lvl="0"/>
            <a:r>
              <a:rPr lang="en-US" dirty="0"/>
              <a:t>Building an Initial Data Model</a:t>
            </a:r>
            <a:endParaRPr lang="en-US" sz="1600" dirty="0"/>
          </a:p>
          <a:p>
            <a:pPr lvl="0"/>
            <a:r>
              <a:rPr lang="en-US" dirty="0"/>
              <a:t>Data Modeling in Excel</a:t>
            </a:r>
            <a:endParaRPr lang="en-US" sz="1600" dirty="0"/>
          </a:p>
          <a:p>
            <a:pPr lvl="0"/>
            <a:r>
              <a:rPr lang="en-US" dirty="0"/>
              <a:t>Data Modeling in Access</a:t>
            </a:r>
            <a:endParaRPr lang="en-US" sz="1600" dirty="0"/>
          </a:p>
          <a:p>
            <a:pPr lvl="0"/>
            <a:r>
              <a:rPr lang="en-US" dirty="0"/>
              <a:t>Conclusion</a:t>
            </a:r>
            <a:endParaRPr lang="en-US" sz="1600" dirty="0"/>
          </a:p>
          <a:p>
            <a:endParaRPr lang="en-US" dirty="0"/>
          </a:p>
        </p:txBody>
      </p:sp>
    </p:spTree>
    <p:extLst>
      <p:ext uri="{BB962C8B-B14F-4D97-AF65-F5344CB8AC3E}">
        <p14:creationId xmlns:p14="http://schemas.microsoft.com/office/powerpoint/2010/main" val="739663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E4A73-CC8F-4BD8-ABB6-568597B9D88D}"/>
              </a:ext>
            </a:extLst>
          </p:cNvPr>
          <p:cNvSpPr>
            <a:spLocks noGrp="1"/>
          </p:cNvSpPr>
          <p:nvPr>
            <p:ph type="title"/>
          </p:nvPr>
        </p:nvSpPr>
        <p:spPr/>
        <p:txBody>
          <a:bodyPr/>
          <a:lstStyle/>
          <a:p>
            <a:r>
              <a:rPr lang="en-US" dirty="0"/>
              <a:t>Data Modeling in Access</a:t>
            </a:r>
          </a:p>
        </p:txBody>
      </p:sp>
      <p:sp>
        <p:nvSpPr>
          <p:cNvPr id="3" name="Content Placeholder 2">
            <a:extLst>
              <a:ext uri="{FF2B5EF4-FFF2-40B4-BE49-F238E27FC236}">
                <a16:creationId xmlns:a16="http://schemas.microsoft.com/office/drawing/2014/main" id="{4A31575C-CF54-4C48-9DFE-91C7C0CDFE3D}"/>
              </a:ext>
            </a:extLst>
          </p:cNvPr>
          <p:cNvSpPr>
            <a:spLocks noGrp="1"/>
          </p:cNvSpPr>
          <p:nvPr>
            <p:ph idx="1"/>
          </p:nvPr>
        </p:nvSpPr>
        <p:spPr/>
        <p:txBody>
          <a:bodyPr/>
          <a:lstStyle/>
          <a:p>
            <a:r>
              <a:rPr lang="en-US" dirty="0"/>
              <a:t>Create a Database</a:t>
            </a:r>
          </a:p>
          <a:p>
            <a:r>
              <a:rPr lang="en-US" dirty="0"/>
              <a:t>Create/Import Tables</a:t>
            </a:r>
          </a:p>
          <a:p>
            <a:pPr lvl="1"/>
            <a:r>
              <a:rPr lang="en-US" dirty="0"/>
              <a:t>Follow the data models</a:t>
            </a:r>
          </a:p>
          <a:p>
            <a:pPr lvl="1"/>
            <a:r>
              <a:rPr lang="en-US" dirty="0"/>
              <a:t>Create primary keys</a:t>
            </a:r>
          </a:p>
          <a:p>
            <a:pPr lvl="1"/>
            <a:r>
              <a:rPr lang="en-US" dirty="0"/>
              <a:t>Follow naming conventions</a:t>
            </a:r>
          </a:p>
          <a:p>
            <a:r>
              <a:rPr lang="en-US" dirty="0"/>
              <a:t>Create Relationships between the Tables</a:t>
            </a:r>
          </a:p>
          <a:p>
            <a:r>
              <a:rPr lang="en-US" dirty="0"/>
              <a:t>Create Queries/Reports to Report off the Data</a:t>
            </a:r>
          </a:p>
          <a:p>
            <a:pPr lvl="1"/>
            <a:endParaRPr lang="en-US" dirty="0"/>
          </a:p>
        </p:txBody>
      </p:sp>
    </p:spTree>
    <p:extLst>
      <p:ext uri="{BB962C8B-B14F-4D97-AF65-F5344CB8AC3E}">
        <p14:creationId xmlns:p14="http://schemas.microsoft.com/office/powerpoint/2010/main" val="1478766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12D5FB-EE88-4D16-9A87-A720AE79D7E3}"/>
              </a:ext>
            </a:extLst>
          </p:cNvPr>
          <p:cNvSpPr>
            <a:spLocks noGrp="1"/>
          </p:cNvSpPr>
          <p:nvPr>
            <p:ph type="ctrTitle"/>
          </p:nvPr>
        </p:nvSpPr>
        <p:spPr/>
        <p:txBody>
          <a:bodyPr/>
          <a:lstStyle/>
          <a:p>
            <a:r>
              <a:rPr lang="en-US" dirty="0"/>
              <a:t>Excel and Access Tricks…</a:t>
            </a:r>
          </a:p>
        </p:txBody>
      </p:sp>
    </p:spTree>
    <p:extLst>
      <p:ext uri="{BB962C8B-B14F-4D97-AF65-F5344CB8AC3E}">
        <p14:creationId xmlns:p14="http://schemas.microsoft.com/office/powerpoint/2010/main" val="2478491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5E99F-C069-4F9D-B0B2-AC8FA572D6B8}"/>
              </a:ext>
            </a:extLst>
          </p:cNvPr>
          <p:cNvSpPr>
            <a:spLocks noGrp="1"/>
          </p:cNvSpPr>
          <p:nvPr>
            <p:ph type="title"/>
          </p:nvPr>
        </p:nvSpPr>
        <p:spPr/>
        <p:txBody>
          <a:bodyPr/>
          <a:lstStyle/>
          <a:p>
            <a:r>
              <a:rPr lang="en-US" dirty="0"/>
              <a:t>What is Data modeling?	</a:t>
            </a:r>
          </a:p>
        </p:txBody>
      </p:sp>
      <p:sp>
        <p:nvSpPr>
          <p:cNvPr id="3" name="Content Placeholder 2">
            <a:extLst>
              <a:ext uri="{FF2B5EF4-FFF2-40B4-BE49-F238E27FC236}">
                <a16:creationId xmlns:a16="http://schemas.microsoft.com/office/drawing/2014/main" id="{EF93381D-1CAB-4ABF-8DA1-7FA12B5E4128}"/>
              </a:ext>
            </a:extLst>
          </p:cNvPr>
          <p:cNvSpPr>
            <a:spLocks noGrp="1"/>
          </p:cNvSpPr>
          <p:nvPr>
            <p:ph idx="1"/>
          </p:nvPr>
        </p:nvSpPr>
        <p:spPr/>
        <p:txBody>
          <a:bodyPr>
            <a:normAutofit fontScale="92500" lnSpcReduction="20000"/>
          </a:bodyPr>
          <a:lstStyle/>
          <a:p>
            <a:pPr marL="0" indent="0">
              <a:buNone/>
            </a:pPr>
            <a:r>
              <a:rPr lang="en-US" dirty="0"/>
              <a:t>Data modeling is a process used to define and analyze data requirements needed to support the business processes within the scope of corresponding information systems in organizations. </a:t>
            </a:r>
          </a:p>
          <a:p>
            <a:pPr marL="0" indent="0">
              <a:buNone/>
            </a:pPr>
            <a:endParaRPr lang="en-US" dirty="0"/>
          </a:p>
          <a:p>
            <a:pPr marL="0" indent="0">
              <a:buNone/>
            </a:pPr>
            <a:r>
              <a:rPr lang="en-US" dirty="0"/>
              <a:t>The process of data modeling involves professional data modelers working closely with business stakeholders, as well as potential users of the information system.</a:t>
            </a:r>
          </a:p>
          <a:p>
            <a:endParaRPr lang="en-US" dirty="0"/>
          </a:p>
        </p:txBody>
      </p:sp>
    </p:spTree>
    <p:extLst>
      <p:ext uri="{BB962C8B-B14F-4D97-AF65-F5344CB8AC3E}">
        <p14:creationId xmlns:p14="http://schemas.microsoft.com/office/powerpoint/2010/main" val="3769578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A2B8B-24D7-42C6-9F60-5B277EAA97EE}"/>
              </a:ext>
            </a:extLst>
          </p:cNvPr>
          <p:cNvSpPr>
            <a:spLocks noGrp="1"/>
          </p:cNvSpPr>
          <p:nvPr>
            <p:ph type="title"/>
          </p:nvPr>
        </p:nvSpPr>
        <p:spPr/>
        <p:txBody>
          <a:bodyPr/>
          <a:lstStyle/>
          <a:p>
            <a:r>
              <a:rPr lang="en-US" sz="4400" dirty="0"/>
              <a:t> 3 Types of Data Models used in the Process</a:t>
            </a:r>
          </a:p>
        </p:txBody>
      </p:sp>
      <p:sp>
        <p:nvSpPr>
          <p:cNvPr id="3" name="Content Placeholder 2">
            <a:extLst>
              <a:ext uri="{FF2B5EF4-FFF2-40B4-BE49-F238E27FC236}">
                <a16:creationId xmlns:a16="http://schemas.microsoft.com/office/drawing/2014/main" id="{CEF4BAAB-A701-4703-BA83-F10A8F7C281A}"/>
              </a:ext>
            </a:extLst>
          </p:cNvPr>
          <p:cNvSpPr>
            <a:spLocks noGrp="1"/>
          </p:cNvSpPr>
          <p:nvPr>
            <p:ph idx="1"/>
          </p:nvPr>
        </p:nvSpPr>
        <p:spPr/>
        <p:txBody>
          <a:bodyPr/>
          <a:lstStyle/>
          <a:p>
            <a:pPr marL="514350" indent="-514350">
              <a:buFont typeface="+mj-lt"/>
              <a:buAutoNum type="arabicPeriod"/>
            </a:pPr>
            <a:r>
              <a:rPr lang="en-US" dirty="0"/>
              <a:t>Conceptual Data Model</a:t>
            </a:r>
          </a:p>
          <a:p>
            <a:pPr marL="514350" indent="-514350">
              <a:buFont typeface="+mj-lt"/>
              <a:buAutoNum type="arabicPeriod"/>
            </a:pPr>
            <a:r>
              <a:rPr lang="en-US" dirty="0"/>
              <a:t>Logical Data Model</a:t>
            </a:r>
          </a:p>
          <a:p>
            <a:pPr marL="514350" indent="-514350">
              <a:buFont typeface="+mj-lt"/>
              <a:buAutoNum type="arabicPeriod"/>
            </a:pPr>
            <a:r>
              <a:rPr lang="en-US" dirty="0"/>
              <a:t>Physical Data Model</a:t>
            </a:r>
          </a:p>
        </p:txBody>
      </p:sp>
    </p:spTree>
    <p:extLst>
      <p:ext uri="{BB962C8B-B14F-4D97-AF65-F5344CB8AC3E}">
        <p14:creationId xmlns:p14="http://schemas.microsoft.com/office/powerpoint/2010/main" val="3425752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02C60242-B185-4798-9548-EED2C2240098}"/>
              </a:ext>
            </a:extLst>
          </p:cNvPr>
          <p:cNvGraphicFramePr>
            <a:graphicFrameLocks noGrp="1"/>
          </p:cNvGraphicFramePr>
          <p:nvPr>
            <p:ph idx="4294967295"/>
            <p:extLst>
              <p:ext uri="{D42A27DB-BD31-4B8C-83A1-F6EECF244321}">
                <p14:modId xmlns:p14="http://schemas.microsoft.com/office/powerpoint/2010/main" val="2412693080"/>
              </p:ext>
            </p:extLst>
          </p:nvPr>
        </p:nvGraphicFramePr>
        <p:xfrm>
          <a:off x="762000" y="103853"/>
          <a:ext cx="10972800" cy="6164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Explosion: 14 Points 4">
            <a:extLst>
              <a:ext uri="{FF2B5EF4-FFF2-40B4-BE49-F238E27FC236}">
                <a16:creationId xmlns:a16="http://schemas.microsoft.com/office/drawing/2014/main" id="{C78E335D-30A4-4283-855B-484DE85FFDE4}"/>
              </a:ext>
            </a:extLst>
          </p:cNvPr>
          <p:cNvSpPr/>
          <p:nvPr/>
        </p:nvSpPr>
        <p:spPr>
          <a:xfrm>
            <a:off x="176980" y="4955458"/>
            <a:ext cx="11872451" cy="1902542"/>
          </a:xfrm>
          <a:prstGeom prst="irregularSeal2">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t>Data modeling defines not just data elements, but also their structures and the relationships between them</a:t>
            </a:r>
          </a:p>
        </p:txBody>
      </p:sp>
    </p:spTree>
    <p:extLst>
      <p:ext uri="{BB962C8B-B14F-4D97-AF65-F5344CB8AC3E}">
        <p14:creationId xmlns:p14="http://schemas.microsoft.com/office/powerpoint/2010/main" val="2022057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5/5d/4-3_Data_Modelling_Today.svg/812px-4-3_Data_Modelling_Today.svg.png">
            <a:extLst>
              <a:ext uri="{FF2B5EF4-FFF2-40B4-BE49-F238E27FC236}">
                <a16:creationId xmlns:a16="http://schemas.microsoft.com/office/drawing/2014/main" id="{7EA99ED6-79C8-4E7B-AB4F-CAD29C5D16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078" y="162846"/>
            <a:ext cx="8871769" cy="6511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768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045D1-F771-46DA-8FDB-8BDFC4C2A306}"/>
              </a:ext>
            </a:extLst>
          </p:cNvPr>
          <p:cNvSpPr>
            <a:spLocks noGrp="1"/>
          </p:cNvSpPr>
          <p:nvPr>
            <p:ph type="title"/>
          </p:nvPr>
        </p:nvSpPr>
        <p:spPr/>
        <p:txBody>
          <a:bodyPr/>
          <a:lstStyle/>
          <a:p>
            <a:r>
              <a:rPr lang="en-US" sz="4400" dirty="0"/>
              <a:t>What Does Data Modeling Provide?</a:t>
            </a:r>
          </a:p>
        </p:txBody>
      </p:sp>
      <p:sp>
        <p:nvSpPr>
          <p:cNvPr id="3" name="Content Placeholder 2">
            <a:extLst>
              <a:ext uri="{FF2B5EF4-FFF2-40B4-BE49-F238E27FC236}">
                <a16:creationId xmlns:a16="http://schemas.microsoft.com/office/drawing/2014/main" id="{755CCBF2-FD81-45B9-9437-A819A30166E4}"/>
              </a:ext>
            </a:extLst>
          </p:cNvPr>
          <p:cNvSpPr>
            <a:spLocks noGrp="1"/>
          </p:cNvSpPr>
          <p:nvPr>
            <p:ph idx="1"/>
          </p:nvPr>
        </p:nvSpPr>
        <p:spPr/>
        <p:txBody>
          <a:bodyPr/>
          <a:lstStyle/>
          <a:p>
            <a:pPr marL="0" indent="0">
              <a:buNone/>
            </a:pPr>
            <a:r>
              <a:rPr lang="en-US" dirty="0"/>
              <a:t>Data modeling techniques and methodologies are used in order to manage it as a resource and provide data that is:</a:t>
            </a:r>
          </a:p>
          <a:p>
            <a:pPr marL="914400" indent="-457200"/>
            <a:r>
              <a:rPr lang="en-US" sz="2400" dirty="0"/>
              <a:t>Standardized</a:t>
            </a:r>
          </a:p>
          <a:p>
            <a:pPr marL="914400" indent="-457200"/>
            <a:r>
              <a:rPr lang="en-US" sz="2400" dirty="0"/>
              <a:t>Consistent</a:t>
            </a:r>
          </a:p>
          <a:p>
            <a:pPr marL="914400" indent="-457200"/>
            <a:r>
              <a:rPr lang="en-US" sz="2400" dirty="0"/>
              <a:t>Predictable </a:t>
            </a:r>
          </a:p>
        </p:txBody>
      </p:sp>
    </p:spTree>
    <p:extLst>
      <p:ext uri="{BB962C8B-B14F-4D97-AF65-F5344CB8AC3E}">
        <p14:creationId xmlns:p14="http://schemas.microsoft.com/office/powerpoint/2010/main" val="3603334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ADA6B-2EE3-4AEA-A725-33828B757CE5}"/>
              </a:ext>
            </a:extLst>
          </p:cNvPr>
          <p:cNvSpPr>
            <a:spLocks noGrp="1"/>
          </p:cNvSpPr>
          <p:nvPr>
            <p:ph type="title"/>
          </p:nvPr>
        </p:nvSpPr>
        <p:spPr/>
        <p:txBody>
          <a:bodyPr/>
          <a:lstStyle/>
          <a:p>
            <a:r>
              <a:rPr lang="en-US" sz="4400" dirty="0"/>
              <a:t>Why Does Delta Need to Implement the Concept?</a:t>
            </a:r>
          </a:p>
        </p:txBody>
      </p:sp>
      <p:sp>
        <p:nvSpPr>
          <p:cNvPr id="3" name="Content Placeholder 2">
            <a:extLst>
              <a:ext uri="{FF2B5EF4-FFF2-40B4-BE49-F238E27FC236}">
                <a16:creationId xmlns:a16="http://schemas.microsoft.com/office/drawing/2014/main" id="{49455C0F-827C-4536-BCC9-6B184F0E890D}"/>
              </a:ext>
            </a:extLst>
          </p:cNvPr>
          <p:cNvSpPr>
            <a:spLocks noGrp="1"/>
          </p:cNvSpPr>
          <p:nvPr>
            <p:ph idx="1"/>
          </p:nvPr>
        </p:nvSpPr>
        <p:spPr/>
        <p:txBody>
          <a:bodyPr>
            <a:normAutofit lnSpcReduction="10000"/>
          </a:bodyPr>
          <a:lstStyle/>
          <a:p>
            <a:pPr lvl="0"/>
            <a:r>
              <a:rPr lang="en-US" dirty="0"/>
              <a:t>To assist users </a:t>
            </a:r>
            <a:r>
              <a:rPr lang="en-US" sz="1900" dirty="0"/>
              <a:t>(Business analysts, programmers, testers, manual writers, IT, engineers, managers, related organizations and clients) </a:t>
            </a:r>
            <a:r>
              <a:rPr lang="en-US" dirty="0"/>
              <a:t>when working with Delta data and how the data relates to one another</a:t>
            </a:r>
          </a:p>
          <a:p>
            <a:pPr lvl="0"/>
            <a:r>
              <a:rPr lang="en-US" dirty="0"/>
              <a:t>To manage data as a resource</a:t>
            </a:r>
          </a:p>
          <a:p>
            <a:pPr lvl="0"/>
            <a:r>
              <a:rPr lang="en-US" dirty="0"/>
              <a:t>To help in the integration of information systems</a:t>
            </a:r>
          </a:p>
          <a:p>
            <a:pPr lvl="0"/>
            <a:r>
              <a:rPr lang="en-US" dirty="0"/>
              <a:t>For designing databases/data warehouses/data repositories</a:t>
            </a:r>
          </a:p>
          <a:p>
            <a:endParaRPr lang="en-US" dirty="0"/>
          </a:p>
        </p:txBody>
      </p:sp>
    </p:spTree>
    <p:extLst>
      <p:ext uri="{BB962C8B-B14F-4D97-AF65-F5344CB8AC3E}">
        <p14:creationId xmlns:p14="http://schemas.microsoft.com/office/powerpoint/2010/main" val="3495749031"/>
      </p:ext>
    </p:extLst>
  </p:cSld>
  <p:clrMapOvr>
    <a:masterClrMapping/>
  </p:clrMapOvr>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204</TotalTime>
  <Words>1815</Words>
  <Application>Microsoft Office PowerPoint</Application>
  <PresentationFormat>Widescreen</PresentationFormat>
  <Paragraphs>149</Paragraphs>
  <Slides>31</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Calibri</vt:lpstr>
      <vt:lpstr>Calibri Light</vt:lpstr>
      <vt:lpstr>Rockwell</vt:lpstr>
      <vt:lpstr>Wingdings</vt:lpstr>
      <vt:lpstr>Atlas</vt:lpstr>
      <vt:lpstr>Data Modeling  Tips and Tricks</vt:lpstr>
      <vt:lpstr>Housekeeping</vt:lpstr>
      <vt:lpstr>Class Objectives</vt:lpstr>
      <vt:lpstr>What is Data modeling? </vt:lpstr>
      <vt:lpstr> 3 Types of Data Models used in the Process</vt:lpstr>
      <vt:lpstr>PowerPoint Presentation</vt:lpstr>
      <vt:lpstr>PowerPoint Presentation</vt:lpstr>
      <vt:lpstr>What Does Data Modeling Provide?</vt:lpstr>
      <vt:lpstr>Why Does Delta Need to Implement the Concept?</vt:lpstr>
      <vt:lpstr>Living Documents</vt:lpstr>
      <vt:lpstr>Database Modeling</vt:lpstr>
      <vt:lpstr>10 TECHNIQUES TO BOOST YOUR DATA MODELING </vt:lpstr>
      <vt:lpstr>1. Understand the Business Requirements and Results Needed</vt:lpstr>
      <vt:lpstr>2. Visualize the Data to Be Modeled</vt:lpstr>
      <vt:lpstr>3. Start with Simple Data Modeling and Extend Afterwards</vt:lpstr>
      <vt:lpstr>4. Break Business Enquiries Down into Facts, Dimensions, Filters, and Order</vt:lpstr>
      <vt:lpstr>5. Use Just the Data You Need, Rather Than All the Data Available</vt:lpstr>
      <vt:lpstr>6. Make Calculations in Advance to Prevent End User Disagreements</vt:lpstr>
      <vt:lpstr>7. Verify Each Stage of Your Data Modeling Before Continuing</vt:lpstr>
      <vt:lpstr>8. Look for Causation, Not Just Correlation</vt:lpstr>
      <vt:lpstr>9. Use Smart Tools to Do the Heavy Lifting</vt:lpstr>
      <vt:lpstr>10. Make Your Data Models Evolve</vt:lpstr>
      <vt:lpstr>Tools to Help You</vt:lpstr>
      <vt:lpstr>Key Elements of an ERD</vt:lpstr>
      <vt:lpstr>Sample ERD</vt:lpstr>
      <vt:lpstr>Data Dictionary</vt:lpstr>
      <vt:lpstr>Data Mapping</vt:lpstr>
      <vt:lpstr>Glossary</vt:lpstr>
      <vt:lpstr>Steps to Data Modeling in Excel</vt:lpstr>
      <vt:lpstr>Data Modeling in Access</vt:lpstr>
      <vt:lpstr>Excel and Access Tricks…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modeling  tips and tricks</dc:title>
  <dc:creator>French Desktop</dc:creator>
  <cp:lastModifiedBy>French Desktop</cp:lastModifiedBy>
  <cp:revision>21</cp:revision>
  <dcterms:created xsi:type="dcterms:W3CDTF">2017-10-10T18:08:16Z</dcterms:created>
  <dcterms:modified xsi:type="dcterms:W3CDTF">2017-10-11T14:26:56Z</dcterms:modified>
</cp:coreProperties>
</file>